
<file path=[Content_Types].xml><?xml version="1.0" encoding="utf-8"?>
<Types xmlns="http://schemas.openxmlformats.org/package/2006/content-types">
  <Default Extension="jpeg" ContentType="image/jpeg"/>
  <Default Extension="mpg" ContentType="vide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1" r:id="rId1"/>
  </p:sldMasterIdLst>
  <p:notesMasterIdLst>
    <p:notesMasterId r:id="rId20"/>
  </p:notesMasterIdLst>
  <p:sldIdLst>
    <p:sldId id="264" r:id="rId2"/>
    <p:sldId id="266" r:id="rId3"/>
    <p:sldId id="265" r:id="rId4"/>
    <p:sldId id="278" r:id="rId5"/>
    <p:sldId id="267" r:id="rId6"/>
    <p:sldId id="284" r:id="rId7"/>
    <p:sldId id="261" r:id="rId8"/>
    <p:sldId id="285" r:id="rId9"/>
    <p:sldId id="287" r:id="rId10"/>
    <p:sldId id="276" r:id="rId11"/>
    <p:sldId id="286" r:id="rId12"/>
    <p:sldId id="268" r:id="rId13"/>
    <p:sldId id="281" r:id="rId14"/>
    <p:sldId id="273" r:id="rId15"/>
    <p:sldId id="274" r:id="rId16"/>
    <p:sldId id="275" r:id="rId17"/>
    <p:sldId id="277" r:id="rId18"/>
    <p:sldId id="280" r:id="rId1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Office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ACD9"/>
    <a:srgbClr val="000000"/>
    <a:srgbClr val="00407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166"/>
    <p:restoredTop sz="94762"/>
  </p:normalViewPr>
  <p:slideViewPr>
    <p:cSldViewPr snapToGrid="0" snapToObjects="1">
      <p:cViewPr varScale="1">
        <p:scale>
          <a:sx n="117" d="100"/>
          <a:sy n="117" d="100"/>
        </p:scale>
        <p:origin x="2080" y="16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1C89B6-0167-0549-A9D3-815C20C90D38}" type="datetimeFigureOut">
              <a:rPr lang="en-US" smtClean="0"/>
              <a:t>3/22/22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430F75-B5EC-044F-A636-30352D0A13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837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6713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4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7.png"/><Relationship Id="rId7" Type="http://schemas.openxmlformats.org/officeDocument/2006/relationships/image" Target="../media/image5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11.png"/><Relationship Id="rId4" Type="http://schemas.openxmlformats.org/officeDocument/2006/relationships/image" Target="../media/image8.png"/><Relationship Id="rId9" Type="http://schemas.openxmlformats.org/officeDocument/2006/relationships/image" Target="../media/image7.png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7.png"/><Relationship Id="rId7" Type="http://schemas.openxmlformats.org/officeDocument/2006/relationships/image" Target="../media/image5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11.png"/><Relationship Id="rId4" Type="http://schemas.openxmlformats.org/officeDocument/2006/relationships/image" Target="../media/image8.png"/><Relationship Id="rId9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NM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 userDrawn="1"/>
        </p:nvSpPr>
        <p:spPr>
          <a:xfrm>
            <a:off x="1" y="1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5" name="Picture 24"/>
          <p:cNvPicPr>
            <a:picLocks noChangeAspect="1"/>
          </p:cNvPicPr>
          <p:nvPr userDrawn="1"/>
        </p:nvPicPr>
        <p:blipFill rotWithShape="1">
          <a:blip r:embed="rId2" cstate="email">
            <a:alphaModFix amt="3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5674179" cy="5427879"/>
          </a:xfrm>
          <a:prstGeom prst="rect">
            <a:avLst/>
          </a:prstGeom>
        </p:spPr>
      </p:pic>
      <p:sp>
        <p:nvSpPr>
          <p:cNvPr id="27" name="Rectangle 26"/>
          <p:cNvSpPr/>
          <p:nvPr userDrawn="1"/>
        </p:nvSpPr>
        <p:spPr>
          <a:xfrm>
            <a:off x="1" y="1228440"/>
            <a:ext cx="9144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" name="Rectangle 27"/>
          <p:cNvSpPr/>
          <p:nvPr userDrawn="1"/>
        </p:nvSpPr>
        <p:spPr>
          <a:xfrm>
            <a:off x="5674180" y="1"/>
            <a:ext cx="1967594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5936223" y="432263"/>
            <a:ext cx="1455318" cy="562054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Rectangle 30"/>
          <p:cNvSpPr/>
          <p:nvPr userDrawn="1"/>
        </p:nvSpPr>
        <p:spPr>
          <a:xfrm>
            <a:off x="591934" y="2915631"/>
            <a:ext cx="1527812" cy="905163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2" name="Rectangle 31"/>
          <p:cNvSpPr/>
          <p:nvPr userDrawn="1"/>
        </p:nvSpPr>
        <p:spPr>
          <a:xfrm>
            <a:off x="2149358" y="2915631"/>
            <a:ext cx="1009479" cy="905163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3" name="Rectangle 32"/>
          <p:cNvSpPr/>
          <p:nvPr userDrawn="1"/>
        </p:nvSpPr>
        <p:spPr>
          <a:xfrm>
            <a:off x="3188449" y="2915631"/>
            <a:ext cx="2485730" cy="905163"/>
          </a:xfrm>
          <a:prstGeom prst="rect">
            <a:avLst/>
          </a:pr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5" name="TextBox 34"/>
          <p:cNvSpPr txBox="1"/>
          <p:nvPr userDrawn="1"/>
        </p:nvSpPr>
        <p:spPr>
          <a:xfrm>
            <a:off x="525308" y="5271934"/>
            <a:ext cx="16687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0" i="1" spc="225" dirty="0">
                <a:solidFill>
                  <a:srgbClr val="00ACD9"/>
                </a:solidFill>
                <a:latin typeface="Calibri" charset="0"/>
                <a:ea typeface="Calibri" charset="0"/>
                <a:cs typeface="Calibri" charset="0"/>
              </a:rPr>
              <a:t>PRESENTED BY</a:t>
            </a:r>
          </a:p>
        </p:txBody>
      </p:sp>
      <p:pic>
        <p:nvPicPr>
          <p:cNvPr id="39" name="Picture 38"/>
          <p:cNvPicPr>
            <a:picLocks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934" y="5910132"/>
            <a:ext cx="7049838" cy="365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15761" y="1228440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" y="1228440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25309" y="5559098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74180" y="6488668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3" name="Picture 42"/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1932" y="5885658"/>
            <a:ext cx="461762" cy="134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Picture 43"/>
          <p:cNvPicPr>
            <a:picLocks noChangeAspect="1"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9528" y="5872133"/>
            <a:ext cx="582240" cy="14670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39852" cy="365125"/>
          </a:xfrm>
        </p:spPr>
        <p:txBody>
          <a:bodyPr/>
          <a:lstStyle/>
          <a:p>
            <a:fld id="{BD401753-24C1-CD4E-BD1A-E1FE126B76E2}" type="datetime1">
              <a:rPr lang="en-US" smtClean="0"/>
              <a:t>3/22/22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383344" y="6459791"/>
            <a:ext cx="314548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3" name="Rectangle 22"/>
          <p:cNvSpPr/>
          <p:nvPr userDrawn="1"/>
        </p:nvSpPr>
        <p:spPr>
          <a:xfrm>
            <a:off x="5674180" y="1363919"/>
            <a:ext cx="1967594" cy="1421017"/>
          </a:xfrm>
          <a:prstGeom prst="rect">
            <a:avLst/>
          </a:prstGeom>
          <a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2" name="TextBox 21"/>
          <p:cNvSpPr txBox="1"/>
          <p:nvPr userDrawn="1"/>
        </p:nvSpPr>
        <p:spPr>
          <a:xfrm>
            <a:off x="7695526" y="6094148"/>
            <a:ext cx="139992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450" b="0" i="0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45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45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504">
          <p15:clr>
            <a:srgbClr val="FBAE40"/>
          </p15:clr>
        </p15:guide>
        <p15:guide id="3" orient="horz" pos="2160" userDrawn="1">
          <p15:clr>
            <a:srgbClr val="FBAE40"/>
          </p15:clr>
        </p15:guide>
        <p15:guide id="4" pos="378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NM Section 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 cstate="email">
            <a:alphaModFix amt="3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"/>
            <a:ext cx="9144000" cy="874708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7"/>
            <a:ext cx="3029221" cy="874708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" y="3112603"/>
            <a:ext cx="9144000" cy="1695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98021" y="3112607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98023" y="5064549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5663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30A8737-9ED8-534E-AB64-824F3EF1F57B}" type="datetime1">
              <a:rPr lang="en-US" smtClean="0"/>
              <a:t>3/22/22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9220" y="6488667"/>
            <a:ext cx="1967594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486561" y="6459791"/>
            <a:ext cx="417765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" y="3112607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7" name="Picture 6"/>
          <p:cNvPicPr>
            <a:picLocks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29221" y="4893381"/>
            <a:ext cx="6114782" cy="6363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A Section 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 cstate="email">
            <a:alphaModFix amt="3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9144000" cy="4957019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" y="3112603"/>
            <a:ext cx="9144000" cy="1695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98021" y="3112607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98023" y="5064549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5663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30A8737-9ED8-534E-AB64-824F3EF1F57B}" type="datetime1">
              <a:rPr lang="en-US" smtClean="0"/>
              <a:t>3/22/22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9220" y="6488667"/>
            <a:ext cx="1967594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486561" y="6459791"/>
            <a:ext cx="417765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" y="3112607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7" name="Picture 6"/>
          <p:cNvPicPr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29221" y="4893381"/>
            <a:ext cx="6114782" cy="6363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3098015" cy="49570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onten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15987" y="223728"/>
            <a:ext cx="7543800" cy="5702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48715" y="6485919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21CFFC65-F19B-E241-BA7B-613451C4E80D}" type="datetime1">
              <a:rPr lang="en-US" smtClean="0"/>
              <a:t>3/22/22</a:t>
            </a:fld>
            <a:endParaRPr lang="en-US" dirty="0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40" y="6485919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all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713" y="445606"/>
            <a:ext cx="438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000000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330615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3" name="Picture 12"/>
          <p:cNvPicPr>
            <a:picLocks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5687176" y="3401175"/>
            <a:ext cx="6857999" cy="55658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 rot="5400000">
            <a:off x="168575" y="318897"/>
            <a:ext cx="685800" cy="48006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/>
          <p:cNvSpPr/>
          <p:nvPr userDrawn="1"/>
        </p:nvSpPr>
        <p:spPr>
          <a:xfrm>
            <a:off x="8461829" y="321774"/>
            <a:ext cx="682171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4" name="Picture 23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8542982" y="380825"/>
            <a:ext cx="262128" cy="2499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Only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 rot="5400000">
            <a:off x="168575" y="318897"/>
            <a:ext cx="685800" cy="48006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15987" y="223728"/>
            <a:ext cx="7543800" cy="5702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48715" y="6485919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00D275FE-4322-F945-984E-F69B89073389}" type="datetime1">
              <a:rPr lang="en-US" smtClean="0"/>
              <a:t>3/22/22</a:t>
            </a:fld>
            <a:endParaRPr lang="en-US" dirty="0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40" y="6485919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all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713" y="445606"/>
            <a:ext cx="438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000000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Picture 12"/>
          <p:cNvPicPr>
            <a:picLocks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5687176" y="3401175"/>
            <a:ext cx="6857999" cy="55658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>
            <a:off x="8461829" y="321774"/>
            <a:ext cx="682171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3" name="Picture 22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8542982" y="380825"/>
            <a:ext cx="262128" cy="2499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 Layou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48715" y="6485919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2E058465-9237-E546-85F0-B7E7FAA43EBF}" type="datetime1">
              <a:rPr lang="en-US" smtClean="0"/>
              <a:t>3/22/22</a:t>
            </a:fld>
            <a:endParaRPr lang="en-US" dirty="0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40" y="6485919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all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713" y="445606"/>
            <a:ext cx="438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000000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Picture 12"/>
          <p:cNvPicPr>
            <a:picLocks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5687176" y="3401175"/>
            <a:ext cx="6857999" cy="55658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 rot="5400000">
            <a:off x="168575" y="318897"/>
            <a:ext cx="685800" cy="48006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8461829" y="321774"/>
            <a:ext cx="682171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8542982" y="380825"/>
            <a:ext cx="262128" cy="2499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A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 userDrawn="1"/>
        </p:nvSpPr>
        <p:spPr>
          <a:xfrm>
            <a:off x="1" y="1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5" name="Picture 24"/>
          <p:cNvPicPr>
            <a:picLocks noChangeAspect="1"/>
          </p:cNvPicPr>
          <p:nvPr userDrawn="1"/>
        </p:nvPicPr>
        <p:blipFill rotWithShape="1">
          <a:blip r:embed="rId2" cstate="email">
            <a:alphaModFix amt="3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4208"/>
            <a:ext cx="5674179" cy="3433209"/>
          </a:xfrm>
          <a:prstGeom prst="rect">
            <a:avLst/>
          </a:prstGeom>
        </p:spPr>
      </p:pic>
      <p:sp>
        <p:nvSpPr>
          <p:cNvPr id="27" name="Rectangle 26"/>
          <p:cNvSpPr/>
          <p:nvPr userDrawn="1"/>
        </p:nvSpPr>
        <p:spPr>
          <a:xfrm>
            <a:off x="1" y="1228440"/>
            <a:ext cx="9144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" name="Rectangle 27"/>
          <p:cNvSpPr/>
          <p:nvPr userDrawn="1"/>
        </p:nvSpPr>
        <p:spPr>
          <a:xfrm>
            <a:off x="5674180" y="1"/>
            <a:ext cx="1967594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5936223" y="432263"/>
            <a:ext cx="1455318" cy="562054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Rectangle 30"/>
          <p:cNvSpPr/>
          <p:nvPr userDrawn="1"/>
        </p:nvSpPr>
        <p:spPr>
          <a:xfrm>
            <a:off x="591934" y="2915631"/>
            <a:ext cx="1527812" cy="905163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2" name="Rectangle 31"/>
          <p:cNvSpPr/>
          <p:nvPr userDrawn="1"/>
        </p:nvSpPr>
        <p:spPr>
          <a:xfrm>
            <a:off x="2149358" y="2915631"/>
            <a:ext cx="1009479" cy="905163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3" name="Rectangle 32"/>
          <p:cNvSpPr/>
          <p:nvPr userDrawn="1"/>
        </p:nvSpPr>
        <p:spPr>
          <a:xfrm>
            <a:off x="3188449" y="2915631"/>
            <a:ext cx="2485730" cy="905163"/>
          </a:xfrm>
          <a:prstGeom prst="rect">
            <a:avLst/>
          </a:pr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5" name="TextBox 34"/>
          <p:cNvSpPr txBox="1"/>
          <p:nvPr userDrawn="1"/>
        </p:nvSpPr>
        <p:spPr>
          <a:xfrm>
            <a:off x="525308" y="5271934"/>
            <a:ext cx="16687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0" i="1" spc="225" dirty="0">
                <a:solidFill>
                  <a:srgbClr val="00ACD9"/>
                </a:solidFill>
                <a:latin typeface="Calibri" charset="0"/>
                <a:ea typeface="Calibri" charset="0"/>
                <a:cs typeface="Calibri" charset="0"/>
              </a:rPr>
              <a:t>PRESENTED BY</a:t>
            </a:r>
          </a:p>
        </p:txBody>
      </p:sp>
      <p:pic>
        <p:nvPicPr>
          <p:cNvPr id="39" name="Picture 38"/>
          <p:cNvPicPr>
            <a:picLocks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934" y="5910132"/>
            <a:ext cx="7049838" cy="365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15761" y="1228440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" y="1228440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25309" y="5559098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74180" y="6488668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3" name="Picture 42"/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1932" y="5885658"/>
            <a:ext cx="461762" cy="134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Picture 43"/>
          <p:cNvPicPr>
            <a:picLocks noChangeAspect="1"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9528" y="5872133"/>
            <a:ext cx="582240" cy="14670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39852" cy="365125"/>
          </a:xfrm>
        </p:spPr>
        <p:txBody>
          <a:bodyPr/>
          <a:lstStyle/>
          <a:p>
            <a:fld id="{BD401753-24C1-CD4E-BD1A-E1FE126B76E2}" type="datetime1">
              <a:rPr lang="en-US" smtClean="0"/>
              <a:t>3/22/22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383344" y="6459791"/>
            <a:ext cx="314548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3" name="Rectangle 22"/>
          <p:cNvSpPr/>
          <p:nvPr userDrawn="1"/>
        </p:nvSpPr>
        <p:spPr>
          <a:xfrm>
            <a:off x="5674180" y="1363919"/>
            <a:ext cx="1967594" cy="1421017"/>
          </a:xfrm>
          <a:prstGeom prst="rect">
            <a:avLst/>
          </a:prstGeom>
          <a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2" name="TextBox 21"/>
          <p:cNvSpPr txBox="1"/>
          <p:nvPr userDrawn="1"/>
        </p:nvSpPr>
        <p:spPr>
          <a:xfrm>
            <a:off x="7695526" y="6094148"/>
            <a:ext cx="139992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450" b="0" i="0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45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45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504">
          <p15:clr>
            <a:srgbClr val="FBAE40"/>
          </p15:clr>
        </p15:guide>
        <p15:guide id="3" orient="horz" pos="2160">
          <p15:clr>
            <a:srgbClr val="FBAE40"/>
          </p15:clr>
        </p15:guide>
        <p15:guide id="4" pos="378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NM 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" y="0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 cstate="email">
            <a:alphaModFix amt="3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9144000" cy="8747085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" y="3112607"/>
            <a:ext cx="9144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2945674" y="0"/>
            <a:ext cx="6198329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98021" y="3112607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98023" y="5064549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06296" cy="365125"/>
          </a:xfrm>
        </p:spPr>
        <p:txBody>
          <a:bodyPr/>
          <a:lstStyle/>
          <a:p>
            <a:fld id="{E30A8737-9ED8-534E-AB64-824F3EF1F57B}" type="datetime1">
              <a:rPr lang="en-US" smtClean="0"/>
              <a:t>3/22/22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45674" y="6488667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383344" y="6459791"/>
            <a:ext cx="314548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" y="3112607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7" name="Picture 6"/>
          <p:cNvPicPr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45674" y="4893381"/>
            <a:ext cx="6198326" cy="457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A 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" y="0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 cstate="email">
            <a:alphaModFix amt="4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4209"/>
            <a:ext cx="9144000" cy="5345279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" y="3112607"/>
            <a:ext cx="9144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2945674" y="0"/>
            <a:ext cx="6198329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98021" y="3112607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98023" y="5064549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06296" cy="365125"/>
          </a:xfrm>
        </p:spPr>
        <p:txBody>
          <a:bodyPr/>
          <a:lstStyle/>
          <a:p>
            <a:fld id="{E30A8737-9ED8-534E-AB64-824F3EF1F57B}" type="datetime1">
              <a:rPr lang="en-US" smtClean="0"/>
              <a:t>3/22/22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45674" y="6488667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383344" y="6459791"/>
            <a:ext cx="314548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" y="3112607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7" name="Picture 6"/>
          <p:cNvPicPr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45674" y="4893381"/>
            <a:ext cx="6198326" cy="457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E40A0-BA3A-E44B-A6F9-7A1F916D77D1}" type="datetime1">
              <a:rPr lang="en-US" smtClean="0"/>
              <a:t>3/22/22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5E2EC-3A15-B94B-9602-395D7423BE9F}" type="datetime1">
              <a:rPr lang="en-US" smtClean="0"/>
              <a:t>3/22/22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E153A-A236-9B4D-A0F1-DA988CDD6E09}" type="datetime1">
              <a:rPr lang="en-US" smtClean="0"/>
              <a:t>3/22/22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M Title Slide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" y="1228439"/>
            <a:ext cx="9144000" cy="1690255"/>
          </a:xfrm>
          <a:prstGeom prst="rect">
            <a:avLst/>
          </a:prstGeom>
          <a:solidFill>
            <a:schemeClr val="tx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2" cstate="email">
            <a:alphaModFix amt="3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74179" y="2915624"/>
            <a:ext cx="3469822" cy="4782754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5674180" y="0"/>
            <a:ext cx="1967594" cy="6858000"/>
          </a:xfrm>
          <a:prstGeom prst="rect">
            <a:avLst/>
          </a:prstGeom>
          <a:solidFill>
            <a:srgbClr val="00ACD9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515761" y="1228439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16920" y="5567486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59792"/>
            <a:ext cx="756630" cy="365125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9BB4F62A-F143-0E44-AD26-04E6D9F03BB4}" type="datetime1">
              <a:rPr lang="en-US" smtClean="0"/>
              <a:t>3/22/22</a:t>
            </a:fld>
            <a:endParaRPr lang="en-US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74180" y="6459792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5893746" y="388060"/>
            <a:ext cx="1569767" cy="606255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Rectangle 18"/>
          <p:cNvSpPr/>
          <p:nvPr/>
        </p:nvSpPr>
        <p:spPr>
          <a:xfrm>
            <a:off x="1" y="1228439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" name="TextBox 23"/>
          <p:cNvSpPr txBox="1"/>
          <p:nvPr/>
        </p:nvSpPr>
        <p:spPr>
          <a:xfrm>
            <a:off x="525308" y="5336654"/>
            <a:ext cx="16687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i="1" spc="225" dirty="0">
                <a:solidFill>
                  <a:srgbClr val="00ACD9"/>
                </a:solidFill>
              </a:rPr>
              <a:t>PRESENTED BY</a:t>
            </a:r>
          </a:p>
        </p:txBody>
      </p:sp>
      <p:pic>
        <p:nvPicPr>
          <p:cNvPr id="40" name="Picture 39"/>
          <p:cNvPicPr>
            <a:picLocks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934" y="5934370"/>
            <a:ext cx="7049838" cy="36576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2728" y="5905621"/>
            <a:ext cx="447351" cy="129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Picture 41"/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9528" y="5880651"/>
            <a:ext cx="610223" cy="153757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Rectangle 43"/>
          <p:cNvSpPr/>
          <p:nvPr userDrawn="1"/>
        </p:nvSpPr>
        <p:spPr>
          <a:xfrm>
            <a:off x="591934" y="2915631"/>
            <a:ext cx="1527812" cy="905163"/>
          </a:xfrm>
          <a:prstGeom prst="rect">
            <a:avLst/>
          </a:prstGeom>
          <a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5" name="Rectangle 44"/>
          <p:cNvSpPr/>
          <p:nvPr userDrawn="1"/>
        </p:nvSpPr>
        <p:spPr>
          <a:xfrm>
            <a:off x="2149358" y="2915631"/>
            <a:ext cx="1009479" cy="905163"/>
          </a:xfrm>
          <a:prstGeom prst="rect">
            <a:avLst/>
          </a:prstGeom>
          <a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6" name="Rectangle 45"/>
          <p:cNvSpPr/>
          <p:nvPr userDrawn="1"/>
        </p:nvSpPr>
        <p:spPr>
          <a:xfrm>
            <a:off x="3188449" y="2915631"/>
            <a:ext cx="2485730" cy="905163"/>
          </a:xfrm>
          <a:prstGeom prst="rect">
            <a:avLst/>
          </a:prstGeom>
          <a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7" name="Rectangle 46"/>
          <p:cNvSpPr/>
          <p:nvPr userDrawn="1"/>
        </p:nvSpPr>
        <p:spPr>
          <a:xfrm>
            <a:off x="5674180" y="1363919"/>
            <a:ext cx="1967594" cy="1421017"/>
          </a:xfrm>
          <a:prstGeom prst="rect">
            <a:avLst/>
          </a:prstGeom>
          <a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TextBox 19"/>
          <p:cNvSpPr txBox="1"/>
          <p:nvPr userDrawn="1"/>
        </p:nvSpPr>
        <p:spPr>
          <a:xfrm>
            <a:off x="7695526" y="6094148"/>
            <a:ext cx="139992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45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45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45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A Title Slide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" y="1228439"/>
            <a:ext cx="9144000" cy="1690255"/>
          </a:xfrm>
          <a:prstGeom prst="rect">
            <a:avLst/>
          </a:prstGeom>
          <a:solidFill>
            <a:schemeClr val="tx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2" cstate="email">
            <a:alphaModFix amt="39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666"/>
          <a:stretch/>
        </p:blipFill>
        <p:spPr>
          <a:xfrm>
            <a:off x="5674179" y="2915630"/>
            <a:ext cx="3469822" cy="2931937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5674180" y="0"/>
            <a:ext cx="1967594" cy="6858000"/>
          </a:xfrm>
          <a:prstGeom prst="rect">
            <a:avLst/>
          </a:prstGeom>
          <a:solidFill>
            <a:srgbClr val="00ACD9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515761" y="1228439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16920" y="5567486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59792"/>
            <a:ext cx="756630" cy="365125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9BB4F62A-F143-0E44-AD26-04E6D9F03BB4}" type="datetime1">
              <a:rPr lang="en-US" smtClean="0"/>
              <a:t>3/22/22</a:t>
            </a:fld>
            <a:endParaRPr lang="en-US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74180" y="6459792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5893746" y="388060"/>
            <a:ext cx="1569767" cy="606255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Rectangle 18"/>
          <p:cNvSpPr/>
          <p:nvPr/>
        </p:nvSpPr>
        <p:spPr>
          <a:xfrm>
            <a:off x="1" y="1228439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" name="TextBox 23"/>
          <p:cNvSpPr txBox="1"/>
          <p:nvPr/>
        </p:nvSpPr>
        <p:spPr>
          <a:xfrm>
            <a:off x="525308" y="5336654"/>
            <a:ext cx="16687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i="1" spc="225" dirty="0">
                <a:solidFill>
                  <a:srgbClr val="00ACD9"/>
                </a:solidFill>
              </a:rPr>
              <a:t>PRESENTED BY</a:t>
            </a:r>
          </a:p>
        </p:txBody>
      </p:sp>
      <p:pic>
        <p:nvPicPr>
          <p:cNvPr id="40" name="Picture 39"/>
          <p:cNvPicPr>
            <a:picLocks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934" y="5934370"/>
            <a:ext cx="7049838" cy="36576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2728" y="5905621"/>
            <a:ext cx="447351" cy="129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Picture 41"/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9528" y="5880651"/>
            <a:ext cx="610223" cy="153757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Rectangle 43"/>
          <p:cNvSpPr/>
          <p:nvPr userDrawn="1"/>
        </p:nvSpPr>
        <p:spPr>
          <a:xfrm>
            <a:off x="591934" y="2915631"/>
            <a:ext cx="1527812" cy="905163"/>
          </a:xfrm>
          <a:prstGeom prst="rect">
            <a:avLst/>
          </a:prstGeom>
          <a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5" name="Rectangle 44"/>
          <p:cNvSpPr/>
          <p:nvPr userDrawn="1"/>
        </p:nvSpPr>
        <p:spPr>
          <a:xfrm>
            <a:off x="2149358" y="2915631"/>
            <a:ext cx="1009479" cy="905163"/>
          </a:xfrm>
          <a:prstGeom prst="rect">
            <a:avLst/>
          </a:prstGeom>
          <a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6" name="Rectangle 45"/>
          <p:cNvSpPr/>
          <p:nvPr userDrawn="1"/>
        </p:nvSpPr>
        <p:spPr>
          <a:xfrm>
            <a:off x="3188449" y="2915631"/>
            <a:ext cx="2485730" cy="905163"/>
          </a:xfrm>
          <a:prstGeom prst="rect">
            <a:avLst/>
          </a:prstGeom>
          <a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7" name="Rectangle 46"/>
          <p:cNvSpPr/>
          <p:nvPr userDrawn="1"/>
        </p:nvSpPr>
        <p:spPr>
          <a:xfrm>
            <a:off x="5674180" y="1363919"/>
            <a:ext cx="1967594" cy="1421017"/>
          </a:xfrm>
          <a:prstGeom prst="rect">
            <a:avLst/>
          </a:prstGeom>
          <a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TextBox 19"/>
          <p:cNvSpPr txBox="1"/>
          <p:nvPr userDrawn="1"/>
        </p:nvSpPr>
        <p:spPr>
          <a:xfrm>
            <a:off x="7695526" y="6094148"/>
            <a:ext cx="139992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45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45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45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0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 rot="5400000">
            <a:off x="167891" y="318897"/>
            <a:ext cx="685800" cy="48006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2051" y="215415"/>
            <a:ext cx="7543800" cy="5702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2051" y="1429236"/>
            <a:ext cx="7543800" cy="343363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8715" y="6485919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E30A8737-9ED8-534E-AB64-824F3EF1F57B}" type="datetime1">
              <a:rPr lang="en-US" smtClean="0"/>
              <a:pPr/>
              <a:t>3/22/22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40" y="6485919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714" y="437293"/>
            <a:ext cx="4380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8461829" y="321774"/>
            <a:ext cx="682171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8542982" y="380825"/>
            <a:ext cx="262128" cy="2499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/>
          <p:cNvPicPr>
            <a:picLocks/>
          </p:cNvPicPr>
          <p:nvPr/>
        </p:nvPicPr>
        <p:blipFill rotWithShape="1"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5687176" y="3401175"/>
            <a:ext cx="6857999" cy="55658"/>
          </a:xfrm>
          <a:prstGeom prst="rect">
            <a:avLst/>
          </a:prstGeom>
        </p:spPr>
      </p:pic>
      <p:pic>
        <p:nvPicPr>
          <p:cNvPr id="16" name="Picture 15"/>
          <p:cNvPicPr>
            <a:picLocks/>
          </p:cNvPicPr>
          <p:nvPr userDrawn="1"/>
        </p:nvPicPr>
        <p:blipFill rotWithShape="1"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5687176" y="3401175"/>
            <a:ext cx="6857999" cy="55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7386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92" r:id="rId2"/>
    <p:sldLayoutId id="2147483683" r:id="rId3"/>
    <p:sldLayoutId id="2147483693" r:id="rId4"/>
    <p:sldLayoutId id="2147483684" r:id="rId5"/>
    <p:sldLayoutId id="2147483685" r:id="rId6"/>
    <p:sldLayoutId id="2147483686" r:id="rId7"/>
    <p:sldLayoutId id="2147483687" r:id="rId8"/>
    <p:sldLayoutId id="2147483694" r:id="rId9"/>
    <p:sldLayoutId id="2147483688" r:id="rId10"/>
    <p:sldLayoutId id="2147483695" r:id="rId11"/>
    <p:sldLayoutId id="2147483689" r:id="rId12"/>
    <p:sldLayoutId id="2147483690" r:id="rId13"/>
    <p:sldLayoutId id="2147483691" r:id="rId1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685749" rtl="0" eaLnBrk="1" latinLnBrk="0" hangingPunct="1">
        <a:lnSpc>
          <a:spcPct val="85000"/>
        </a:lnSpc>
        <a:spcBef>
          <a:spcPct val="0"/>
        </a:spcBef>
        <a:buNone/>
        <a:defRPr sz="2000" b="0" i="0" kern="1200" spc="75" baseline="0">
          <a:solidFill>
            <a:schemeClr val="bg1"/>
          </a:solidFill>
          <a:latin typeface="Gill Sans MT" charset="0"/>
          <a:ea typeface="Gill Sans MT" charset="0"/>
          <a:cs typeface="Gill Sans MT" charset="0"/>
        </a:defRPr>
      </a:lvl1pPr>
    </p:titleStyle>
    <p:bodyStyle>
      <a:lvl1pPr marL="68576" indent="-68576" algn="l" defTabSz="685749" rtl="0" eaLnBrk="1" latinLnBrk="0" hangingPunct="1">
        <a:lnSpc>
          <a:spcPct val="90000"/>
        </a:lnSpc>
        <a:spcBef>
          <a:spcPts val="900"/>
        </a:spcBef>
        <a:spcAft>
          <a:spcPts val="150"/>
        </a:spcAft>
        <a:buClr>
          <a:srgbClr val="00B0F0"/>
        </a:buClr>
        <a:buSzPct val="100000"/>
        <a:buFont typeface="Calibri" panose="020F0502020204030204" pitchFamily="34" charset="0"/>
        <a:buChar char=" "/>
        <a:defRPr sz="18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1pPr>
      <a:lvl2pPr marL="288015" indent="-137150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rgbClr val="00B0F0"/>
        </a:buClr>
        <a:buFont typeface="Calibri" pitchFamily="34" charset="0"/>
        <a:buChar char="◦"/>
        <a:defRPr sz="16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2pPr>
      <a:lvl3pPr marL="425165" indent="-137150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rgbClr val="00B0F0"/>
        </a:buClr>
        <a:buFont typeface="Calibri" pitchFamily="34" charset="0"/>
        <a:buChar char="◦"/>
        <a:defRPr sz="12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3pPr>
      <a:lvl4pPr marL="562314" indent="-137150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rgbClr val="00B0F0"/>
        </a:buClr>
        <a:buFont typeface="Calibri" pitchFamily="34" charset="0"/>
        <a:buChar char="◦"/>
        <a:defRPr sz="12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4pPr>
      <a:lvl5pPr marL="699464" indent="-137150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rgbClr val="00B0F0"/>
        </a:buClr>
        <a:buFont typeface="Calibri" pitchFamily="34" charset="0"/>
        <a:buChar char="◦"/>
        <a:defRPr sz="12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5pPr>
      <a:lvl6pPr marL="824939" indent="-171438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974928" indent="-171438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124916" indent="-171438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274906" indent="-171438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75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49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24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498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373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246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120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2995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4.png"/><Relationship Id="rId7" Type="http://schemas.openxmlformats.org/officeDocument/2006/relationships/image" Target="../media/image67.pn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70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1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0.png"/><Relationship Id="rId2" Type="http://schemas.openxmlformats.org/officeDocument/2006/relationships/image" Target="../media/image500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30.png"/><Relationship Id="rId4" Type="http://schemas.openxmlformats.org/officeDocument/2006/relationships/image" Target="../media/image5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1.png"/><Relationship Id="rId2" Type="http://schemas.openxmlformats.org/officeDocument/2006/relationships/image" Target="../media/image540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72.png"/><Relationship Id="rId2" Type="http://schemas.openxmlformats.org/officeDocument/2006/relationships/video" Target="../media/media1.mpg"/><Relationship Id="rId1" Type="http://schemas.microsoft.com/office/2007/relationships/media" Target="../media/media1.mpg"/><Relationship Id="rId6" Type="http://schemas.openxmlformats.org/officeDocument/2006/relationships/image" Target="../media/image570.png"/><Relationship Id="rId5" Type="http://schemas.openxmlformats.org/officeDocument/2006/relationships/image" Target="../media/image560.png"/><Relationship Id="rId4" Type="http://schemas.openxmlformats.org/officeDocument/2006/relationships/image" Target="../media/image55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40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17" Type="http://schemas.openxmlformats.org/officeDocument/2006/relationships/image" Target="../media/image40.png"/><Relationship Id="rId2" Type="http://schemas.openxmlformats.org/officeDocument/2006/relationships/image" Target="../media/image25.png"/><Relationship Id="rId16" Type="http://schemas.openxmlformats.org/officeDocument/2006/relationships/image" Target="../media/image3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5" Type="http://schemas.openxmlformats.org/officeDocument/2006/relationships/image" Target="../media/image3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Relationship Id="rId14" Type="http://schemas.openxmlformats.org/officeDocument/2006/relationships/image" Target="../media/image3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300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2.png"/><Relationship Id="rId5" Type="http://schemas.openxmlformats.org/officeDocument/2006/relationships/image" Target="../media/image280.png"/><Relationship Id="rId4" Type="http://schemas.openxmlformats.org/officeDocument/2006/relationships/image" Target="../media/image27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0.png"/><Relationship Id="rId3" Type="http://schemas.openxmlformats.org/officeDocument/2006/relationships/image" Target="../media/image320.png"/><Relationship Id="rId7" Type="http://schemas.openxmlformats.org/officeDocument/2006/relationships/image" Target="../media/image45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50.png"/><Relationship Id="rId11" Type="http://schemas.openxmlformats.org/officeDocument/2006/relationships/image" Target="../media/image400.png"/><Relationship Id="rId5" Type="http://schemas.openxmlformats.org/officeDocument/2006/relationships/image" Target="../media/image340.png"/><Relationship Id="rId10" Type="http://schemas.openxmlformats.org/officeDocument/2006/relationships/image" Target="../media/image390.png"/><Relationship Id="rId4" Type="http://schemas.openxmlformats.org/officeDocument/2006/relationships/image" Target="../media/image44.png"/><Relationship Id="rId9" Type="http://schemas.openxmlformats.org/officeDocument/2006/relationships/image" Target="../media/image38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ctrTitle"/>
          </p:nvPr>
        </p:nvSpPr>
        <p:spPr>
          <a:xfrm>
            <a:off x="515760" y="1228440"/>
            <a:ext cx="4831743" cy="1690255"/>
          </a:xfrm>
        </p:spPr>
        <p:txBody>
          <a:bodyPr/>
          <a:lstStyle/>
          <a:p>
            <a:r>
              <a:rPr lang="en-US" dirty="0"/>
              <a:t>Stanford ME469:</a:t>
            </a:r>
            <a:br>
              <a:rPr lang="en-US" dirty="0"/>
            </a:br>
            <a:r>
              <a:rPr lang="en-US" dirty="0"/>
              <a:t>Splitting and Stabilization Errors</a:t>
            </a:r>
          </a:p>
        </p:txBody>
      </p:sp>
      <p:sp>
        <p:nvSpPr>
          <p:cNvPr id="15" name="Subtitle 14"/>
          <p:cNvSpPr>
            <a:spLocks noGrp="1"/>
          </p:cNvSpPr>
          <p:nvPr>
            <p:ph type="subTitle" idx="1"/>
          </p:nvPr>
        </p:nvSpPr>
        <p:spPr>
          <a:xfrm>
            <a:off x="525309" y="5559098"/>
            <a:ext cx="5181010" cy="1131069"/>
          </a:xfrm>
        </p:spPr>
        <p:txBody>
          <a:bodyPr>
            <a:normAutofit/>
          </a:bodyPr>
          <a:lstStyle/>
          <a:p>
            <a:r>
              <a:rPr lang="en-US" dirty="0"/>
              <a:t>Stefan P. Domino </a:t>
            </a:r>
          </a:p>
          <a:p>
            <a:r>
              <a:rPr lang="en-US" dirty="0"/>
              <a:t>Computational Thermal and Fluid Mechanics</a:t>
            </a:r>
          </a:p>
          <a:p>
            <a:r>
              <a:rPr lang="en-US" dirty="0"/>
              <a:t>Sandia National Laboratories </a:t>
            </a:r>
            <a:r>
              <a:rPr lang="de-DE" dirty="0"/>
              <a:t>SAND2018-4536 PE</a:t>
            </a:r>
            <a:endParaRPr lang="en-US" dirty="0"/>
          </a:p>
          <a:p>
            <a:endParaRPr lang="en-US" dirty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2789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Role of Pressure Stabilization (L!=DG) in an Equal-Order Approach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159" y="1959452"/>
            <a:ext cx="4392400" cy="368155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156" y="2216461"/>
            <a:ext cx="3926540" cy="3167534"/>
          </a:xfrm>
          <a:prstGeom prst="rect">
            <a:avLst/>
          </a:prstGeom>
        </p:spPr>
      </p:pic>
      <p:sp>
        <p:nvSpPr>
          <p:cNvPr id="17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8216857" cy="5416300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Consider the classic lid-driven cavity flow with top wall velocity of </a:t>
            </a:r>
            <a:r>
              <a:rPr lang="en-US" dirty="0" err="1"/>
              <a:t>Uo</a:t>
            </a:r>
            <a:endParaRPr lang="en-US" dirty="0"/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1529412" y="1800243"/>
            <a:ext cx="2083893" cy="87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971623" y="1615577"/>
            <a:ext cx="4651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+mj-lt"/>
              </a:rPr>
              <a:t>Uo</a:t>
            </a:r>
            <a:endParaRPr lang="en-US" dirty="0">
              <a:latin typeface="+mj-lt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624537" y="5385411"/>
            <a:ext cx="33009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Unsmoothed pressure field at </a:t>
            </a:r>
          </a:p>
          <a:p>
            <a:pPr algn="ctr"/>
            <a:r>
              <a:rPr lang="en-US" dirty="0"/>
              <a:t>various Courant numbers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854037" y="5578978"/>
            <a:ext cx="28248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lid-driven cavity velocity </a:t>
            </a:r>
          </a:p>
          <a:p>
            <a:pPr algn="ctr"/>
            <a:r>
              <a:rPr lang="en-US" dirty="0"/>
              <a:t>(u-component)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6B1469-4352-3945-8C97-5697497CC565}"/>
              </a:ext>
            </a:extLst>
          </p:cNvPr>
          <p:cNvSpPr txBox="1"/>
          <p:nvPr/>
        </p:nvSpPr>
        <p:spPr>
          <a:xfrm>
            <a:off x="212942" y="6290322"/>
            <a:ext cx="89310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Equal-Order: same basis and interpolation operators for continuity and momentum Also known as: “collocated”</a:t>
            </a:r>
          </a:p>
        </p:txBody>
      </p:sp>
    </p:spTree>
    <p:extLst>
      <p:ext uri="{BB962C8B-B14F-4D97-AF65-F5344CB8AC3E}">
        <p14:creationId xmlns:p14="http://schemas.microsoft.com/office/powerpoint/2010/main" val="1999723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15987" y="223728"/>
            <a:ext cx="7900632" cy="570225"/>
          </a:xfrm>
        </p:spPr>
        <p:txBody>
          <a:bodyPr/>
          <a:lstStyle/>
          <a:p>
            <a:r>
              <a:rPr lang="en-US" dirty="0"/>
              <a:t>Incremental Approximate Pressure-Projection</a:t>
            </a:r>
            <a:br>
              <a:rPr lang="en-US" dirty="0"/>
            </a:br>
            <a:r>
              <a:rPr lang="en-US" dirty="0"/>
              <a:t>  with Pressure Stabilization Errors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6" y="1441700"/>
            <a:ext cx="8216857" cy="5416300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Let the inverse of </a:t>
            </a:r>
            <a:r>
              <a:rPr lang="en-US" b="1" dirty="0"/>
              <a:t>A</a:t>
            </a:r>
            <a:r>
              <a:rPr lang="en-US" dirty="0"/>
              <a:t>, </a:t>
            </a:r>
            <a:r>
              <a:rPr lang="en-US" b="1" dirty="0"/>
              <a:t>A</a:t>
            </a:r>
            <a:r>
              <a:rPr lang="en-US" b="1" baseline="30000" dirty="0"/>
              <a:t>-1  </a:t>
            </a:r>
            <a:r>
              <a:rPr lang="en-US" dirty="0"/>
              <a:t>be approximated by </a:t>
            </a:r>
            <a:r>
              <a:rPr lang="en-US" b="1" dirty="0"/>
              <a:t>B</a:t>
            </a:r>
            <a:r>
              <a:rPr lang="en-US" b="1" baseline="-25000" dirty="0"/>
              <a:t>2 </a:t>
            </a:r>
            <a:r>
              <a:rPr lang="en-US" dirty="0"/>
              <a:t>as a scalar, </a:t>
            </a:r>
            <a:r>
              <a:rPr lang="en-US" b="1" dirty="0">
                <a:latin typeface="symbol" charset="2"/>
              </a:rPr>
              <a:t>t </a:t>
            </a:r>
            <a:r>
              <a:rPr lang="en-US" b="1" dirty="0"/>
              <a:t>(which is ~ time scale)</a:t>
            </a:r>
            <a:r>
              <a:rPr lang="en-US" b="1" dirty="0">
                <a:latin typeface="symbol" charset="2"/>
              </a:rPr>
              <a:t> </a:t>
            </a:r>
          </a:p>
          <a:p>
            <a:pPr>
              <a:buFont typeface="Arial" charset="0"/>
              <a:buChar char="•"/>
            </a:pPr>
            <a:r>
              <a:rPr lang="en-US" b="1" dirty="0">
                <a:latin typeface="symbol" charset="2"/>
              </a:rPr>
              <a:t> </a:t>
            </a:r>
            <a:r>
              <a:rPr lang="en-US" dirty="0"/>
              <a:t>Let </a:t>
            </a:r>
            <a:r>
              <a:rPr lang="en-US" b="1" dirty="0"/>
              <a:t>B</a:t>
            </a:r>
            <a:r>
              <a:rPr lang="en-US" b="1" baseline="-25000" dirty="0"/>
              <a:t>1</a:t>
            </a:r>
            <a:r>
              <a:rPr lang="en-US" b="1" dirty="0"/>
              <a:t> </a:t>
            </a:r>
            <a:r>
              <a:rPr lang="en-US" dirty="0"/>
              <a:t>be equal to the scaled Laplace operator, -</a:t>
            </a:r>
            <a:r>
              <a:rPr lang="en-US" b="1" dirty="0">
                <a:latin typeface="symbol" charset="2"/>
              </a:rPr>
              <a:t> </a:t>
            </a:r>
            <a:r>
              <a:rPr lang="en-US" b="1" dirty="0" err="1">
                <a:latin typeface="symbol" charset="2"/>
              </a:rPr>
              <a:t>t</a:t>
            </a:r>
            <a:r>
              <a:rPr lang="en-US" b="1" dirty="0" err="1"/>
              <a:t>L</a:t>
            </a:r>
            <a:endParaRPr lang="en-US" b="1" dirty="0"/>
          </a:p>
          <a:p>
            <a:pPr>
              <a:buFont typeface="Arial" charset="0"/>
              <a:buChar char="•"/>
            </a:pPr>
            <a:endParaRPr lang="en-US" b="1" dirty="0">
              <a:latin typeface="symbol" charset="2"/>
            </a:endParaRPr>
          </a:p>
          <a:p>
            <a:pPr>
              <a:buFont typeface="Arial" charset="0"/>
              <a:buChar char="•"/>
            </a:pPr>
            <a:endParaRPr lang="en-US" b="1" dirty="0">
              <a:latin typeface="symbol" charset="2"/>
            </a:endParaRPr>
          </a:p>
          <a:p>
            <a:pPr>
              <a:buFont typeface="Arial" charset="0"/>
              <a:buChar char="•"/>
            </a:pPr>
            <a:endParaRPr lang="en-US" b="1" dirty="0">
              <a:latin typeface="symbol" charset="2"/>
            </a:endParaRPr>
          </a:p>
          <a:p>
            <a:pPr>
              <a:buFont typeface="Arial" charset="0"/>
              <a:buChar char="•"/>
            </a:pPr>
            <a:endParaRPr lang="en-US" b="1" dirty="0">
              <a:latin typeface="symbol" charset="2"/>
            </a:endParaRPr>
          </a:p>
          <a:p>
            <a:pPr>
              <a:buFont typeface="Arial" charset="0"/>
              <a:buChar char="•"/>
            </a:pPr>
            <a:endParaRPr lang="en-US" b="1" dirty="0">
              <a:latin typeface="symbol" charset="2"/>
            </a:endParaRPr>
          </a:p>
          <a:p>
            <a:pPr>
              <a:buFont typeface="Arial" charset="0"/>
              <a:buChar char="•"/>
            </a:pPr>
            <a:r>
              <a:rPr lang="en-US" b="1" dirty="0">
                <a:latin typeface="symbol" charset="2"/>
              </a:rPr>
              <a:t> </a:t>
            </a:r>
            <a:r>
              <a:rPr lang="en-US" dirty="0"/>
              <a:t>The new splitting and stabilization error is given by: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The above can be shown to hold a second-order temporal error (coming)</a:t>
            </a:r>
          </a:p>
          <a:p>
            <a:pPr>
              <a:buFont typeface="Arial" charset="0"/>
              <a:buChar char="•"/>
            </a:pPr>
            <a:r>
              <a:rPr lang="en-US" dirty="0"/>
              <a:t> Here, due to equal-order interpolation, i.e., collocation of primitives, </a:t>
            </a:r>
            <a:r>
              <a:rPr lang="en-US" b="1" dirty="0"/>
              <a:t>L</a:t>
            </a:r>
            <a:r>
              <a:rPr lang="en-US" dirty="0"/>
              <a:t> != </a:t>
            </a:r>
            <a:r>
              <a:rPr lang="en-US" b="1" dirty="0"/>
              <a:t>DG </a:t>
            </a:r>
          </a:p>
          <a:p>
            <a:pPr>
              <a:buFont typeface="Arial" charset="0"/>
              <a:buChar char="•"/>
            </a:pPr>
            <a:r>
              <a:rPr lang="en-US" b="1" dirty="0"/>
              <a:t> </a:t>
            </a:r>
            <a:r>
              <a:rPr lang="en-US" dirty="0"/>
              <a:t>Therefore, </a:t>
            </a:r>
            <a:r>
              <a:rPr lang="en-US" b="1" dirty="0"/>
              <a:t>L-DG</a:t>
            </a:r>
            <a:r>
              <a:rPr lang="en-US" dirty="0"/>
              <a:t> ~ 4</a:t>
            </a:r>
            <a:r>
              <a:rPr lang="en-US" baseline="30000" dirty="0"/>
              <a:t>th</a:t>
            </a:r>
            <a:r>
              <a:rPr lang="en-US" dirty="0"/>
              <a:t>-order pressure stabilization (pressure oscillations damped)</a:t>
            </a:r>
          </a:p>
          <a:p>
            <a:pPr>
              <a:buFont typeface="Arial" charset="0"/>
              <a:buChar char="•"/>
            </a:pPr>
            <a:r>
              <a:rPr lang="en-US" dirty="0"/>
              <a:t> However, pressure-stabilization error remains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2563847" y="3306301"/>
                <a:ext cx="3315554" cy="54341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charset="0"/>
                                  </a:rPr>
                                  <m:t>𝐼</m:t>
                                </m:r>
                              </m:e>
                              <m:e>
                                <m:r>
                                  <a:rPr lang="en-US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𝜏</m:t>
                                </m:r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𝐺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𝐼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mr-I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𝑢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mr-I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𝑝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acc>
                                  <m:accPr>
                                    <m:chr m:val="̂"/>
                                    <m:ctrlPr>
                                      <a:rPr lang="mr-IN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𝑢</m:t>
                                    </m:r>
                                  </m:e>
                                </m:acc>
                              </m:e>
                            </m:mr>
                            <m:mr>
                              <m:e>
                                <m:acc>
                                  <m:accPr>
                                    <m:chr m:val="̂"/>
                                    <m:ctrlPr>
                                      <a:rPr lang="mr-IN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𝑝</m:t>
                                    </m:r>
                                  </m:e>
                                </m:acc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mr-IN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𝜏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𝐺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𝑝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𝑛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3847" y="3306301"/>
                <a:ext cx="3315554" cy="543418"/>
              </a:xfrm>
              <a:prstGeom prst="rect">
                <a:avLst/>
              </a:prstGeom>
              <a:blipFill>
                <a:blip r:embed="rId2"/>
                <a:stretch>
                  <a:fillRect t="-9091" b="-15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/>
          <p:cNvSpPr txBox="1"/>
          <p:nvPr/>
        </p:nvSpPr>
        <p:spPr>
          <a:xfrm>
            <a:off x="792858" y="2437957"/>
            <a:ext cx="2682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Momentum and Continuity: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92858" y="3393344"/>
            <a:ext cx="1774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+mj-lt"/>
              </a:rPr>
              <a:t>Nodal Projection:</a:t>
            </a:r>
            <a:endParaRPr lang="en-US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6295187" y="2321028"/>
                <a:ext cx="2221432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𝐴</m:t>
                      </m:r>
                      <m:acc>
                        <m:accPr>
                          <m:chr m:val="̂"/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charset="0"/>
                            </a:rPr>
                            <m:t>𝑢</m:t>
                          </m:r>
                        </m:e>
                      </m:acc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</a:rPr>
                        <m:t>𝑓</m:t>
                      </m:r>
                      <m:r>
                        <a:rPr lang="en-US" b="0" i="1" smtClean="0">
                          <a:latin typeface="Cambria Math" charset="0"/>
                        </a:rPr>
                        <m:t>−</m:t>
                      </m:r>
                      <m:r>
                        <a:rPr lang="en-US" b="0" i="1" smtClean="0">
                          <a:latin typeface="Cambria Math" charset="0"/>
                        </a:rPr>
                        <m:t>𝐺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𝑝</m:t>
                          </m:r>
                        </m:e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5187" y="2321028"/>
                <a:ext cx="2221432" cy="276999"/>
              </a:xfrm>
              <a:prstGeom prst="rect">
                <a:avLst/>
              </a:prstGeom>
              <a:blipFill>
                <a:blip r:embed="rId3"/>
                <a:stretch>
                  <a:fillRect t="-13043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Left Brace 18"/>
          <p:cNvSpPr/>
          <p:nvPr/>
        </p:nvSpPr>
        <p:spPr>
          <a:xfrm>
            <a:off x="6272073" y="2299050"/>
            <a:ext cx="381964" cy="69105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6268865" y="3320329"/>
                <a:ext cx="290751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𝑢</m:t>
                          </m:r>
                        </m:e>
                        <m:sup>
                          <m:r>
                            <a:rPr lang="en-US" i="1">
                              <a:latin typeface="Cambria Math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+</m:t>
                          </m:r>
                          <m:r>
                            <a:rPr lang="en-US" i="1">
                              <a:latin typeface="Cambria Math" charset="0"/>
                            </a:rPr>
                            <m:t>1</m:t>
                          </m:r>
                        </m:sup>
                      </m:sSup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charset="0"/>
                            </a:rPr>
                            <m:t>𝑢</m:t>
                          </m:r>
                        </m:e>
                      </m:acc>
                      <m:r>
                        <a:rPr lang="en-US" b="0" i="1" smtClean="0">
                          <a:latin typeface="Cambria Math" charset="0"/>
                        </a:rPr>
                        <m:t>−</m:t>
                      </m:r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𝜏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𝐺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𝑝</m:t>
                          </m:r>
                        </m:e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+1</m:t>
                          </m:r>
                        </m:sup>
                      </m:sSup>
                      <m:r>
                        <a:rPr lang="en-US" b="0" i="1" smtClean="0">
                          <a:latin typeface="Cambria Math" charset="0"/>
                        </a:rPr>
                        <m:t>−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𝑝</m:t>
                          </m:r>
                        </m:e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𝑛</m:t>
                          </m:r>
                        </m:sup>
                      </m:sSup>
                      <m:r>
                        <a:rPr lang="en-US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8865" y="3320329"/>
                <a:ext cx="2907510" cy="276999"/>
              </a:xfrm>
              <a:prstGeom prst="rect">
                <a:avLst/>
              </a:prstGeom>
              <a:blipFill>
                <a:blip r:embed="rId4"/>
                <a:stretch>
                  <a:fillRect t="-13043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6268865" y="3621062"/>
                <a:ext cx="290751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𝑝</m:t>
                          </m:r>
                        </m:e>
                        <m:sup>
                          <m:r>
                            <a:rPr lang="en-US" i="1">
                              <a:latin typeface="Cambria Math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+</m:t>
                          </m:r>
                          <m:r>
                            <a:rPr lang="en-US" i="1">
                              <a:latin typeface="Cambria Math" charset="0"/>
                            </a:rPr>
                            <m:t>1</m:t>
                          </m:r>
                        </m:sup>
                      </m:sSup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𝑝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8865" y="3621062"/>
                <a:ext cx="2907510" cy="276999"/>
              </a:xfrm>
              <a:prstGeom prst="rect">
                <a:avLst/>
              </a:prstGeom>
              <a:blipFill>
                <a:blip r:embed="rId5"/>
                <a:stretch>
                  <a:fillRect t="-18182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Left Brace 21"/>
          <p:cNvSpPr/>
          <p:nvPr/>
        </p:nvSpPr>
        <p:spPr>
          <a:xfrm>
            <a:off x="5893549" y="3181792"/>
            <a:ext cx="381964" cy="69105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1516807" y="4599159"/>
                <a:ext cx="5137230" cy="5878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charset="0"/>
                                  </a:rPr>
                                  <m:t>𝐴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𝐺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𝐷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mr-I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𝑢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mr-I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𝑝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charset="0"/>
                                  </a:rPr>
                                  <m:t>𝑓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d>
                                  <m:dPr>
                                    <m:ctrlPr>
                                      <a:rPr lang="mr-I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charset="0"/>
                                      </a:rPr>
                                      <m:t>𝐼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−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𝐴</m:t>
                                    </m:r>
                                    <m:r>
                                      <a:rPr lang="en-US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𝜏</m:t>
                                    </m:r>
                                  </m:e>
                                </m:d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charset="0"/>
                                  </a:rPr>
                                  <m:t>𝐺</m:t>
                                </m:r>
                                <m:sSup>
                                  <m:sSupPr>
                                    <m:ctrlPr>
                                      <a:rPr lang="mr-I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(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𝑝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+1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mr-I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𝑝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𝑛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𝜏</m:t>
                                </m:r>
                                <m:d>
                                  <m:dPr>
                                    <m:ctrlPr>
                                      <a:rPr lang="mr-I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𝐿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−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𝐷𝐺</m:t>
                                    </m:r>
                                  </m:e>
                                </m:d>
                                <m:sSup>
                                  <m:sSupPr>
                                    <m:ctrlPr>
                                      <a:rPr lang="mr-I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𝑝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6807" y="4599159"/>
                <a:ext cx="5137230" cy="587853"/>
              </a:xfrm>
              <a:prstGeom prst="rect">
                <a:avLst/>
              </a:prstGeom>
              <a:blipFill>
                <a:blip r:embed="rId6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TextBox 47"/>
          <p:cNvSpPr txBox="1"/>
          <p:nvPr/>
        </p:nvSpPr>
        <p:spPr>
          <a:xfrm>
            <a:off x="6799559" y="4235304"/>
            <a:ext cx="21148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  <a:latin typeface="+mj-lt"/>
              </a:rPr>
              <a:t>Examples: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err="1">
                <a:solidFill>
                  <a:schemeClr val="accent4"/>
                </a:solidFill>
                <a:latin typeface="+mj-lt"/>
              </a:rPr>
              <a:t>Rhie</a:t>
            </a:r>
            <a:r>
              <a:rPr lang="en-US" dirty="0">
                <a:solidFill>
                  <a:schemeClr val="accent4"/>
                </a:solidFill>
                <a:latin typeface="+mj-lt"/>
              </a:rPr>
              <a:t>-Chow (1983)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err="1">
                <a:solidFill>
                  <a:schemeClr val="accent4"/>
                </a:solidFill>
                <a:latin typeface="+mj-lt"/>
              </a:rPr>
              <a:t>Peric</a:t>
            </a:r>
            <a:r>
              <a:rPr lang="en-US" dirty="0">
                <a:solidFill>
                  <a:schemeClr val="accent4"/>
                </a:solidFill>
                <a:latin typeface="+mj-lt"/>
              </a:rPr>
              <a:t> (1985)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chemeClr val="accent4"/>
                </a:solidFill>
                <a:latin typeface="+mj-lt"/>
              </a:rPr>
              <a:t>Domino (2006)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6355989" y="2691030"/>
                <a:ext cx="299006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𝐷</m:t>
                      </m:r>
                      <m:acc>
                        <m:accPr>
                          <m:chr m:val="̂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charset="0"/>
                            </a:rPr>
                            <m:t>𝑢</m:t>
                          </m:r>
                        </m:e>
                      </m:acc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𝜏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𝐿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𝑝</m:t>
                          </m:r>
                        </m:e>
                        <m:sup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+1</m:t>
                          </m:r>
                        </m:sup>
                      </m:sSup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−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𝐷𝐺</m:t>
                      </m:r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𝑝</m:t>
                          </m:r>
                        </m:e>
                        <m:sup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</m:t>
                          </m:r>
                        </m:sup>
                      </m:sSup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5989" y="2691030"/>
                <a:ext cx="2990068" cy="276999"/>
              </a:xfrm>
              <a:prstGeom prst="rect">
                <a:avLst/>
              </a:prstGeom>
              <a:blipFill>
                <a:blip r:embed="rId7"/>
                <a:stretch>
                  <a:fillRect t="-13043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2858972" y="2356043"/>
                <a:ext cx="3968188" cy="57797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charset="0"/>
                                  </a:rPr>
                                  <m:t>𝐴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𝐷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solidFill>
                                      <a:schemeClr val="accent4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𝜏</m:t>
                                </m:r>
                                <m:r>
                                  <a:rPr lang="en-US" b="0" i="1" smtClean="0">
                                    <a:solidFill>
                                      <a:schemeClr val="accent4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𝐿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acc>
                                  <m:accPr>
                                    <m:chr m:val="̂"/>
                                    <m:ctrlPr>
                                      <a:rPr lang="mr-I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𝑢</m:t>
                                    </m:r>
                                  </m:e>
                                </m:acc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mr-I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𝑝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acc>
                                  <m:accPr>
                                    <m:chr m:val="̂"/>
                                    <m:ctrlPr>
                                      <a:rPr lang="mr-I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𝑓</m:t>
                                    </m:r>
                                  </m:e>
                                </m:acc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solidFill>
                                      <a:schemeClr val="accent4"/>
                                    </a:solidFill>
                                    <a:latin typeface="Cambria Math" charset="0"/>
                                  </a:rPr>
                                  <m:t>𝐷</m:t>
                                </m:r>
                                <m:r>
                                  <a:rPr lang="en-US" i="1" smtClean="0">
                                    <a:solidFill>
                                      <a:schemeClr val="accent4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𝜏</m:t>
                                </m:r>
                                <m:r>
                                  <a:rPr lang="en-US" b="0" i="1" smtClean="0">
                                    <a:solidFill>
                                      <a:schemeClr val="accent4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𝐺</m:t>
                                </m:r>
                                <m:sSup>
                                  <m:sSupPr>
                                    <m:ctrlPr>
                                      <a:rPr lang="en-US" i="1" smtClean="0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4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𝑝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chemeClr val="accent4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𝑛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8972" y="2356043"/>
                <a:ext cx="3968188" cy="577979"/>
              </a:xfrm>
              <a:prstGeom prst="rect">
                <a:avLst/>
              </a:prstGeom>
              <a:blipFill>
                <a:blip r:embed="rId8"/>
                <a:stretch>
                  <a:fillRect t="-10870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92241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15987" y="223728"/>
            <a:ext cx="7900632" cy="570225"/>
          </a:xfrm>
        </p:spPr>
        <p:txBody>
          <a:bodyPr/>
          <a:lstStyle/>
          <a:p>
            <a:r>
              <a:rPr lang="en-US" dirty="0"/>
              <a:t>Non-Incremental Pressure-Projection: “Pressure-Free” </a:t>
            </a:r>
            <a:br>
              <a:rPr lang="en-US" dirty="0"/>
            </a:br>
            <a:r>
              <a:rPr lang="en-US" dirty="0"/>
              <a:t>  with or without Pressure Stabilization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6" y="1441700"/>
            <a:ext cx="8216857" cy="5416300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Let the inverse of </a:t>
            </a:r>
            <a:r>
              <a:rPr lang="en-US" b="1" dirty="0"/>
              <a:t>A</a:t>
            </a:r>
            <a:r>
              <a:rPr lang="en-US" dirty="0"/>
              <a:t>, </a:t>
            </a:r>
            <a:r>
              <a:rPr lang="en-US" b="1" dirty="0"/>
              <a:t>A</a:t>
            </a:r>
            <a:r>
              <a:rPr lang="en-US" b="1" baseline="30000" dirty="0"/>
              <a:t>-1  </a:t>
            </a:r>
            <a:r>
              <a:rPr lang="en-US" dirty="0"/>
              <a:t>be approximated by </a:t>
            </a:r>
            <a:r>
              <a:rPr lang="en-US" b="1" dirty="0"/>
              <a:t>B</a:t>
            </a:r>
            <a:r>
              <a:rPr lang="en-US" b="1" baseline="-25000" dirty="0"/>
              <a:t>2 </a:t>
            </a:r>
            <a:r>
              <a:rPr lang="en-US" dirty="0"/>
              <a:t>as a scalar, </a:t>
            </a:r>
            <a:r>
              <a:rPr lang="en-US" b="1" dirty="0">
                <a:latin typeface="symbol" charset="2"/>
              </a:rPr>
              <a:t>t </a:t>
            </a:r>
          </a:p>
          <a:p>
            <a:pPr>
              <a:buFont typeface="Arial" charset="0"/>
              <a:buChar char="•"/>
            </a:pPr>
            <a:r>
              <a:rPr lang="en-US" b="1" dirty="0">
                <a:latin typeface="symbol" charset="2"/>
              </a:rPr>
              <a:t> </a:t>
            </a:r>
            <a:r>
              <a:rPr lang="en-US" dirty="0"/>
              <a:t>Let </a:t>
            </a:r>
            <a:r>
              <a:rPr lang="en-US" b="1" dirty="0"/>
              <a:t>B</a:t>
            </a:r>
            <a:r>
              <a:rPr lang="en-US" b="1" baseline="-25000" dirty="0"/>
              <a:t>1</a:t>
            </a:r>
            <a:r>
              <a:rPr lang="en-US" b="1" dirty="0"/>
              <a:t> </a:t>
            </a:r>
            <a:r>
              <a:rPr lang="en-US" dirty="0"/>
              <a:t>be equal to the scaled Laplace operator, -</a:t>
            </a:r>
            <a:r>
              <a:rPr lang="en-US" b="1" dirty="0">
                <a:latin typeface="symbol" charset="2"/>
              </a:rPr>
              <a:t> </a:t>
            </a:r>
            <a:r>
              <a:rPr lang="en-US" b="1" dirty="0" err="1">
                <a:latin typeface="symbol" charset="2"/>
              </a:rPr>
              <a:t>t</a:t>
            </a:r>
            <a:r>
              <a:rPr lang="en-US" b="1" dirty="0" err="1"/>
              <a:t>L</a:t>
            </a:r>
            <a:endParaRPr lang="en-US" b="1" dirty="0"/>
          </a:p>
          <a:p>
            <a:pPr>
              <a:buFont typeface="Arial" charset="0"/>
              <a:buChar char="•"/>
            </a:pPr>
            <a:endParaRPr lang="en-US" b="1" dirty="0">
              <a:latin typeface="symbol" charset="2"/>
            </a:endParaRPr>
          </a:p>
          <a:p>
            <a:pPr>
              <a:buFont typeface="Arial" charset="0"/>
              <a:buChar char="•"/>
            </a:pPr>
            <a:endParaRPr lang="en-US" b="1" dirty="0">
              <a:latin typeface="symbol" charset="2"/>
            </a:endParaRPr>
          </a:p>
          <a:p>
            <a:pPr>
              <a:buFont typeface="Arial" charset="0"/>
              <a:buChar char="•"/>
            </a:pPr>
            <a:endParaRPr lang="en-US" b="1" dirty="0">
              <a:latin typeface="symbol" charset="2"/>
            </a:endParaRPr>
          </a:p>
          <a:p>
            <a:pPr>
              <a:buFont typeface="Arial" charset="0"/>
              <a:buChar char="•"/>
            </a:pPr>
            <a:endParaRPr lang="en-US" b="1" dirty="0">
              <a:latin typeface="symbol" charset="2"/>
            </a:endParaRPr>
          </a:p>
          <a:p>
            <a:pPr>
              <a:buFont typeface="Arial" charset="0"/>
              <a:buChar char="•"/>
            </a:pPr>
            <a:endParaRPr lang="en-US" b="1" dirty="0">
              <a:latin typeface="symbol" charset="2"/>
            </a:endParaRPr>
          </a:p>
          <a:p>
            <a:pPr>
              <a:buFont typeface="Arial" charset="0"/>
              <a:buChar char="•"/>
            </a:pPr>
            <a:r>
              <a:rPr lang="en-US" b="1" dirty="0">
                <a:latin typeface="symbol" charset="2"/>
              </a:rPr>
              <a:t> </a:t>
            </a:r>
            <a:r>
              <a:rPr lang="en-US" dirty="0"/>
              <a:t>The new splitting and stabilization error is given by: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A fully-implicit scheme can be shown to demonstrate first-order temporal error (coming)</a:t>
            </a:r>
          </a:p>
          <a:p>
            <a:pPr>
              <a:buFont typeface="Arial" charset="0"/>
              <a:buChar char="•"/>
            </a:pPr>
            <a:r>
              <a:rPr lang="en-US" dirty="0"/>
              <a:t> A scheme can be designed such that </a:t>
            </a:r>
            <a:r>
              <a:rPr lang="en-US" b="1" dirty="0"/>
              <a:t>L</a:t>
            </a:r>
            <a:r>
              <a:rPr lang="en-US" dirty="0"/>
              <a:t> = </a:t>
            </a:r>
            <a:r>
              <a:rPr lang="en-US" b="1" dirty="0"/>
              <a:t>DG </a:t>
            </a:r>
            <a:r>
              <a:rPr lang="en-US" dirty="0"/>
              <a:t>(staggered) to remove stabilization error</a:t>
            </a:r>
          </a:p>
          <a:p>
            <a:pPr>
              <a:buFont typeface="Arial" charset="0"/>
              <a:buChar char="•"/>
            </a:pPr>
            <a:r>
              <a:rPr lang="en-US" dirty="0"/>
              <a:t> A scheme in which </a:t>
            </a:r>
            <a:r>
              <a:rPr lang="en-US" b="1" dirty="0"/>
              <a:t>L</a:t>
            </a:r>
            <a:r>
              <a:rPr lang="en-US" dirty="0"/>
              <a:t> != </a:t>
            </a:r>
            <a:r>
              <a:rPr lang="en-US" b="1" dirty="0"/>
              <a:t>DG </a:t>
            </a:r>
            <a:r>
              <a:rPr lang="en-US" dirty="0"/>
              <a:t>(collocated or equal-order) can show that </a:t>
            </a:r>
            <a:r>
              <a:rPr lang="en-US" b="1" dirty="0"/>
              <a:t>L-DG</a:t>
            </a:r>
            <a:r>
              <a:rPr lang="en-US" dirty="0"/>
              <a:t> ~ 4</a:t>
            </a:r>
            <a:r>
              <a:rPr lang="en-US" baseline="30000" dirty="0"/>
              <a:t>th</a:t>
            </a:r>
            <a:r>
              <a:rPr lang="en-US" dirty="0"/>
              <a:t>-order pressure stabilization (however, in this case acting on p</a:t>
            </a:r>
            <a:r>
              <a:rPr lang="en-US" baseline="30000" dirty="0"/>
              <a:t>n+1</a:t>
            </a:r>
            <a:r>
              <a:rPr lang="en-US" dirty="0"/>
              <a:t>-p</a:t>
            </a:r>
            <a:r>
              <a:rPr lang="en-US" baseline="30000" dirty="0"/>
              <a:t>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2563847" y="3306301"/>
                <a:ext cx="3315554" cy="54341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charset="0"/>
                                  </a:rPr>
                                  <m:t>𝐼</m:t>
                                </m:r>
                              </m:e>
                              <m:e>
                                <m:r>
                                  <a:rPr lang="en-US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𝜏</m:t>
                                </m:r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𝐺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𝐼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mr-I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𝑢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mr-I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𝑝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acc>
                                  <m:accPr>
                                    <m:chr m:val="̂"/>
                                    <m:ctrlPr>
                                      <a:rPr lang="mr-IN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𝑢</m:t>
                                    </m:r>
                                  </m:e>
                                </m:acc>
                              </m:e>
                            </m:mr>
                            <m:mr>
                              <m:e>
                                <m:acc>
                                  <m:accPr>
                                    <m:chr m:val="̂"/>
                                    <m:ctrlPr>
                                      <a:rPr lang="mr-IN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𝑝</m:t>
                                    </m:r>
                                  </m:e>
                                </m:acc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mr-IN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𝜏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𝐺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𝑝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𝑛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3847" y="3306301"/>
                <a:ext cx="3315554" cy="54341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/>
          <p:cNvSpPr txBox="1"/>
          <p:nvPr/>
        </p:nvSpPr>
        <p:spPr>
          <a:xfrm>
            <a:off x="792858" y="2437957"/>
            <a:ext cx="2682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Momentum and Continuity: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92858" y="3393344"/>
            <a:ext cx="1774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+mj-lt"/>
              </a:rPr>
              <a:t>Nodal Projection:</a:t>
            </a:r>
            <a:endParaRPr lang="en-US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6470551" y="2321028"/>
                <a:ext cx="2221432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𝐴</m:t>
                      </m:r>
                      <m:acc>
                        <m:accPr>
                          <m:chr m:val="̂"/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charset="0"/>
                            </a:rPr>
                            <m:t>𝑢</m:t>
                          </m:r>
                        </m:e>
                      </m:acc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0551" y="2321028"/>
                <a:ext cx="2221432" cy="276999"/>
              </a:xfrm>
              <a:prstGeom prst="rect">
                <a:avLst/>
              </a:prstGeom>
              <a:blipFill>
                <a:blip r:embed="rId3"/>
                <a:stretch>
                  <a:fillRect t="-13043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6355989" y="2691030"/>
                <a:ext cx="299006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𝐷</m:t>
                      </m:r>
                      <m:acc>
                        <m:accPr>
                          <m:chr m:val="̂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charset="0"/>
                            </a:rPr>
                            <m:t>𝑢</m:t>
                          </m:r>
                        </m:e>
                      </m:acc>
                      <m:r>
                        <a:rPr lang="en-US" b="0" i="1" smtClean="0">
                          <a:latin typeface="Cambria Math" charset="0"/>
                        </a:rPr>
                        <m:t>−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𝜏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𝐿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𝑝</m:t>
                          </m:r>
                        </m:e>
                        <m:sup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+1</m:t>
                          </m:r>
                        </m:sup>
                      </m:sSup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  <m:r>
                        <a:rPr lang="en-US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5989" y="2691030"/>
                <a:ext cx="2990068" cy="276999"/>
              </a:xfrm>
              <a:prstGeom prst="rect">
                <a:avLst/>
              </a:prstGeom>
              <a:blipFill>
                <a:blip r:embed="rId4"/>
                <a:stretch>
                  <a:fillRect t="-13043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Left Brace 18"/>
          <p:cNvSpPr/>
          <p:nvPr/>
        </p:nvSpPr>
        <p:spPr>
          <a:xfrm>
            <a:off x="6272073" y="2299050"/>
            <a:ext cx="381964" cy="69105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6164690" y="3320329"/>
                <a:ext cx="290751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𝑢</m:t>
                          </m:r>
                        </m:e>
                        <m:sup>
                          <m:r>
                            <a:rPr lang="en-US" i="1">
                              <a:latin typeface="Cambria Math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+</m:t>
                          </m:r>
                          <m:r>
                            <a:rPr lang="en-US" i="1">
                              <a:latin typeface="Cambria Math" charset="0"/>
                            </a:rPr>
                            <m:t>1</m:t>
                          </m:r>
                        </m:sup>
                      </m:sSup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charset="0"/>
                            </a:rPr>
                            <m:t>𝑢</m:t>
                          </m:r>
                        </m:e>
                      </m:acc>
                      <m:r>
                        <a:rPr lang="en-US" b="0" i="1" smtClean="0">
                          <a:latin typeface="Cambria Math" charset="0"/>
                        </a:rPr>
                        <m:t>−</m:t>
                      </m:r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𝜏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𝐺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𝑝</m:t>
                          </m:r>
                        </m:e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+1</m:t>
                          </m:r>
                        </m:sup>
                      </m:sSup>
                      <m:r>
                        <a:rPr lang="en-US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4690" y="3320329"/>
                <a:ext cx="2907510" cy="276999"/>
              </a:xfrm>
              <a:prstGeom prst="rect">
                <a:avLst/>
              </a:prstGeom>
              <a:blipFill>
                <a:blip r:embed="rId5"/>
                <a:stretch>
                  <a:fillRect t="-13043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6164690" y="3621062"/>
                <a:ext cx="290751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𝑝</m:t>
                          </m:r>
                        </m:e>
                        <m:sup>
                          <m:r>
                            <a:rPr lang="en-US" i="1">
                              <a:latin typeface="Cambria Math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+</m:t>
                          </m:r>
                          <m:r>
                            <a:rPr lang="en-US" i="1">
                              <a:latin typeface="Cambria Math" charset="0"/>
                            </a:rPr>
                            <m:t>1</m:t>
                          </m:r>
                        </m:sup>
                      </m:sSup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𝑝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4690" y="3621062"/>
                <a:ext cx="2907510" cy="276999"/>
              </a:xfrm>
              <a:prstGeom prst="rect">
                <a:avLst/>
              </a:prstGeom>
              <a:blipFill rotWithShape="0">
                <a:blip r:embed="rId6"/>
                <a:stretch>
                  <a:fillRect t="-17778" b="-2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Left Brace 21"/>
          <p:cNvSpPr/>
          <p:nvPr/>
        </p:nvSpPr>
        <p:spPr>
          <a:xfrm>
            <a:off x="5893549" y="3181792"/>
            <a:ext cx="381964" cy="69105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1516807" y="4599159"/>
                <a:ext cx="5137230" cy="6163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charset="0"/>
                                  </a:rPr>
                                  <m:t>𝐴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𝐺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𝐷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mr-I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𝑢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mr-I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𝑝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charset="0"/>
                                  </a:rPr>
                                  <m:t>𝑓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d>
                                  <m:dPr>
                                    <m:ctrlPr>
                                      <a:rPr lang="mr-I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charset="0"/>
                                      </a:rPr>
                                      <m:t>𝐼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−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𝐴</m:t>
                                    </m:r>
                                    <m:r>
                                      <a:rPr lang="en-US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𝜏</m:t>
                                    </m:r>
                                  </m:e>
                                </m:d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charset="0"/>
                                  </a:rPr>
                                  <m:t>𝐺</m:t>
                                </m:r>
                                <m:sSup>
                                  <m:sSupPr>
                                    <m:ctrlPr>
                                      <a:rPr lang="mr-I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(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𝑝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+1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mr-I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𝜏</m:t>
                                    </m:r>
                                    <m:d>
                                      <m:dPr>
                                        <m:ctrlPr>
                                          <a:rPr lang="mr-IN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latin typeface="Cambria Math" charset="0"/>
                                          </a:rPr>
                                          <m:t>𝐿</m:t>
                                        </m:r>
                                        <m:r>
                                          <a:rPr lang="en-US" b="0" i="1" smtClean="0">
                                            <a:latin typeface="Cambria Math" charset="0"/>
                                          </a:rPr>
                                          <m:t>−</m:t>
                                        </m:r>
                                        <m:r>
                                          <a:rPr lang="en-US" b="0" i="1" smtClean="0">
                                            <a:latin typeface="Cambria Math" charset="0"/>
                                          </a:rPr>
                                          <m:t>𝐷𝐺</m:t>
                                        </m:r>
                                      </m:e>
                                    </m:d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(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𝑝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+1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)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6807" y="4599159"/>
                <a:ext cx="5137230" cy="616387"/>
              </a:xfrm>
              <a:prstGeom prst="rect">
                <a:avLst/>
              </a:prstGeom>
              <a:blipFill>
                <a:blip r:embed="rId7"/>
                <a:stretch>
                  <a:fillRect b="-1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2858972" y="2356043"/>
                <a:ext cx="3968188" cy="5312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charset="0"/>
                                  </a:rPr>
                                  <m:t>𝐴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𝐷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solidFill>
                                      <a:schemeClr val="accent4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𝜏</m:t>
                                </m:r>
                                <m:r>
                                  <a:rPr lang="en-US" b="0" i="1" smtClean="0">
                                    <a:solidFill>
                                      <a:schemeClr val="accent4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𝐿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acc>
                                  <m:accPr>
                                    <m:chr m:val="̂"/>
                                    <m:ctrlPr>
                                      <a:rPr lang="mr-I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𝑢</m:t>
                                    </m:r>
                                  </m:e>
                                </m:acc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mr-I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𝑝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8972" y="2356043"/>
                <a:ext cx="3968188" cy="531299"/>
              </a:xfrm>
              <a:prstGeom prst="rect">
                <a:avLst/>
              </a:prstGeom>
              <a:blipFill>
                <a:blip r:embed="rId8"/>
                <a:stretch>
                  <a:fillRect t="-11628" b="-116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6FC77A4D-F884-8142-BDCE-1B2F6DE8FCE3}"/>
              </a:ext>
            </a:extLst>
          </p:cNvPr>
          <p:cNvSpPr txBox="1"/>
          <p:nvPr/>
        </p:nvSpPr>
        <p:spPr>
          <a:xfrm>
            <a:off x="6799559" y="4235304"/>
            <a:ext cx="24256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  <a:latin typeface="+mj-lt"/>
              </a:rPr>
              <a:t>Examples: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chemeClr val="accent4"/>
                </a:solidFill>
                <a:latin typeface="+mj-lt"/>
              </a:rPr>
              <a:t>Kim and </a:t>
            </a:r>
            <a:r>
              <a:rPr lang="en-US" dirty="0" err="1">
                <a:solidFill>
                  <a:schemeClr val="accent4"/>
                </a:solidFill>
                <a:latin typeface="+mj-lt"/>
              </a:rPr>
              <a:t>Moin</a:t>
            </a:r>
            <a:r>
              <a:rPr lang="en-US" dirty="0">
                <a:solidFill>
                  <a:schemeClr val="accent4"/>
                </a:solidFill>
                <a:latin typeface="+mj-lt"/>
              </a:rPr>
              <a:t> (1985)</a:t>
            </a:r>
          </a:p>
        </p:txBody>
      </p:sp>
    </p:spTree>
    <p:extLst>
      <p:ext uri="{BB962C8B-B14F-4D97-AF65-F5344CB8AC3E}">
        <p14:creationId xmlns:p14="http://schemas.microsoft.com/office/powerpoint/2010/main" val="553958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Sensitivity to chosen </a:t>
            </a:r>
            <a:r>
              <a:rPr lang="en-US" dirty="0">
                <a:latin typeface="symbol" charset="2"/>
              </a:rPr>
              <a:t>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13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 Placeholder 4"/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615987" y="1441700"/>
                <a:ext cx="8216857" cy="5416300"/>
              </a:xfrm>
            </p:spPr>
            <p:txBody>
              <a:bodyPr>
                <a:normAutofit/>
              </a:bodyPr>
              <a:lstStyle/>
              <a:p>
                <a:pPr>
                  <a:buFont typeface="Arial" charset="0"/>
                  <a:buChar char="•"/>
                </a:pPr>
                <a:r>
                  <a:rPr lang="en-US" dirty="0"/>
                  <a:t> Recall that the equal-order pressure stabilization error is given by,</a:t>
                </a:r>
              </a:p>
              <a:p>
                <a:pPr>
                  <a:buFont typeface="Arial" charset="0"/>
                  <a:buChar char="•"/>
                </a:pPr>
                <a:endParaRPr lang="en-US" dirty="0"/>
              </a:p>
              <a:p>
                <a:pPr>
                  <a:buFont typeface="Arial" charset="0"/>
                  <a:buChar char="•"/>
                </a:pPr>
                <a:endParaRPr lang="en-US" dirty="0"/>
              </a:p>
              <a:p>
                <a:pPr>
                  <a:buFont typeface="Arial" charset="0"/>
                  <a:buChar char="•"/>
                </a:pPr>
                <a:r>
                  <a:rPr lang="en-US" dirty="0"/>
                  <a:t> Practical examples of error as a function of:</a:t>
                </a:r>
              </a:p>
              <a:p>
                <a:pPr lvl="1">
                  <a:buFont typeface="Arial" charset="0"/>
                  <a:buChar char="•"/>
                </a:pPr>
                <a:r>
                  <a:rPr lang="en-US" dirty="0">
                    <a:latin typeface="symbol" charset="2"/>
                  </a:rPr>
                  <a:t>t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>
                    <a:latin typeface="symbol" charset="2"/>
                  </a:rPr>
                  <a:t>D</a:t>
                </a:r>
                <a:r>
                  <a:rPr lang="en-US" dirty="0"/>
                  <a:t>t (the simulation timestep)</a:t>
                </a:r>
              </a:p>
              <a:p>
                <a:pPr lvl="1"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𝜏</m:t>
                    </m:r>
                    <m:r>
                      <a:rPr lang="en-US" i="1" baseline="300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𝐶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</m:oMath>
                </a14:m>
                <a:r>
                  <a:rPr lang="en-US" dirty="0"/>
                  <a:t> (u/</a:t>
                </a:r>
                <a:r>
                  <a:rPr lang="en-US" dirty="0">
                    <a:latin typeface="Symbol" pitchFamily="2" charset="2"/>
                  </a:rPr>
                  <a:t>D</a:t>
                </a:r>
                <a:r>
                  <a:rPr lang="en-US" dirty="0"/>
                  <a:t>x)</a:t>
                </a:r>
                <a:r>
                  <a:rPr lang="en-US" baseline="30000" dirty="0"/>
                  <a:t>-1</a:t>
                </a:r>
                <a:r>
                  <a:rPr lang="en-US" dirty="0"/>
                  <a:t> (characteristic advection time scale)</a:t>
                </a:r>
              </a:p>
              <a:p>
                <a:pPr lvl="1">
                  <a:buFont typeface="Arial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mr-I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𝜏</m:t>
                        </m:r>
                        <m:r>
                          <a:rPr lang="en-US" b="0" i="1" baseline="3000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𝐶</m:t>
                        </m:r>
                        <m:d>
                          <m:dPr>
                            <m:ctrlPr>
                              <a:rPr lang="mr-I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𝐿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−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𝐷𝐺</m:t>
                            </m:r>
                          </m:e>
                        </m:d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𝑝</m:t>
                        </m:r>
                      </m:e>
                      <m:sup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+1</m:t>
                        </m:r>
                      </m:sup>
                    </m:sSup>
                    <m:sSup>
                      <m:sSupPr>
                        <m:ctrlPr>
                          <a:rPr lang="mr-I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nor/>
                          </m:rPr>
                          <a:rPr lang="en-US" dirty="0" smtClean="0">
                            <a:solidFill>
                              <a:srgbClr val="FF0000"/>
                            </a:solidFill>
                            <a:latin typeface="Symbol" pitchFamily="2" charset="2"/>
                          </a:rPr>
                          <m:t>D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𝑡𝐿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𝑝</m:t>
                        </m:r>
                      </m:e>
                      <m:sup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+1</m:t>
                        </m:r>
                      </m:sup>
                    </m:sSup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mr-I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𝑝</m:t>
                        </m:r>
                      </m:e>
                      <m:sup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𝑛</m:t>
                        </m:r>
                      </m:sup>
                    </m:sSup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(Soto and </a:t>
                </a:r>
                <a:r>
                  <a:rPr lang="en-US" dirty="0" err="1"/>
                  <a:t>Lohner</a:t>
                </a:r>
                <a:r>
                  <a:rPr lang="en-US" dirty="0"/>
                  <a:t>, “stabilized”)</a:t>
                </a:r>
              </a:p>
              <a:p>
                <a:pPr>
                  <a:buFont typeface="Arial" charset="0"/>
                  <a:buChar char="•"/>
                </a:pPr>
                <a:endParaRPr lang="en-US" dirty="0"/>
              </a:p>
              <a:p>
                <a:pPr>
                  <a:buFont typeface="Arial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17" name="Tex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615987" y="1441700"/>
                <a:ext cx="8216857" cy="5416300"/>
              </a:xfrm>
              <a:blipFill>
                <a:blip r:embed="rId2"/>
                <a:stretch>
                  <a:fillRect l="-1543" t="-9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1505232" y="1925407"/>
                <a:ext cx="5137230" cy="5878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charset="0"/>
                                  </a:rPr>
                                  <m:t>𝐴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𝐺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𝐷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mr-I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𝑢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mr-I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𝑝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charset="0"/>
                                  </a:rPr>
                                  <m:t>𝑓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d>
                                  <m:dPr>
                                    <m:ctrlPr>
                                      <a:rPr lang="mr-I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charset="0"/>
                                      </a:rPr>
                                      <m:t>𝐼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−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𝐴</m:t>
                                    </m:r>
                                    <m:r>
                                      <a:rPr lang="en-US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𝜏</m:t>
                                    </m:r>
                                  </m:e>
                                </m:d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charset="0"/>
                                  </a:rPr>
                                  <m:t>𝐺</m:t>
                                </m:r>
                                <m:sSup>
                                  <m:sSupPr>
                                    <m:ctrlPr>
                                      <a:rPr lang="mr-I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(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𝑝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+1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mr-I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𝑝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𝑛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mr-IN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solidFill>
                                          <a:srgbClr val="FF0000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𝜏</m:t>
                                    </m:r>
                                    <m:d>
                                      <m:dPr>
                                        <m:ctrlPr>
                                          <a:rPr lang="mr-IN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charset="0"/>
                                          </a:rPr>
                                          <m:t>𝐿</m:t>
                                        </m:r>
                                        <m:r>
                                          <a:rPr lang="en-US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charset="0"/>
                                          </a:rPr>
                                          <m:t>−</m:t>
                                        </m:r>
                                        <m:r>
                                          <a:rPr lang="en-US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charset="0"/>
                                          </a:rPr>
                                          <m:t>𝐷𝐺</m:t>
                                        </m:r>
                                      </m:e>
                                    </m:d>
                                    <m:r>
                                      <a:rPr lang="en-US" i="1">
                                        <a:solidFill>
                                          <a:srgbClr val="FF0000"/>
                                        </a:solidFill>
                                        <a:latin typeface="Cambria Math" charset="0"/>
                                      </a:rPr>
                                      <m:t>𝑝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solidFill>
                                          <a:srgbClr val="FF0000"/>
                                        </a:solidFill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i="1">
                                        <a:solidFill>
                                          <a:srgbClr val="FF0000"/>
                                        </a:solidFill>
                                        <a:latin typeface="Cambria Math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5232" y="1925407"/>
                <a:ext cx="5137230" cy="58785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5875" y="3706381"/>
            <a:ext cx="3813173" cy="281875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156" y="3755574"/>
            <a:ext cx="3973591" cy="277772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586255" y="6488049"/>
            <a:ext cx="15616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Driven Cavity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278326" y="6502610"/>
            <a:ext cx="1119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Open Jet</a:t>
            </a:r>
            <a:endParaRPr lang="en-US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F927AC1-EC15-AA41-A5EE-EE6A7E46775E}"/>
              </a:ext>
            </a:extLst>
          </p:cNvPr>
          <p:cNvCxnSpPr>
            <a:cxnSpLocks/>
          </p:cNvCxnSpPr>
          <p:nvPr/>
        </p:nvCxnSpPr>
        <p:spPr>
          <a:xfrm flipH="1">
            <a:off x="5511453" y="2219333"/>
            <a:ext cx="1326481" cy="9748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27653788-4D9B-A54B-87FD-DC8E1EC9748A}"/>
              </a:ext>
            </a:extLst>
          </p:cNvPr>
          <p:cNvSpPr txBox="1"/>
          <p:nvPr/>
        </p:nvSpPr>
        <p:spPr>
          <a:xfrm>
            <a:off x="6875548" y="1972037"/>
            <a:ext cx="1949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Stabilizing effect</a:t>
            </a:r>
          </a:p>
        </p:txBody>
      </p:sp>
    </p:spTree>
    <p:extLst>
      <p:ext uri="{BB962C8B-B14F-4D97-AF65-F5344CB8AC3E}">
        <p14:creationId xmlns:p14="http://schemas.microsoft.com/office/powerpoint/2010/main" val="1142031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Monolithic Staggered or Equal-order Interpolation (Collocated)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8216857" cy="5416300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Note that we need not split the system for a staggered scheme: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or collocated: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Conclusion: Monolithic schemes control splitting error, however, dealing with pressure stabilization is an additional complexity for equal-order methods regardless of the chosen approach to solve the coupled system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2662178" y="1977002"/>
                <a:ext cx="2893672" cy="54341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𝐴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𝐺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𝐷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−</m:t>
                                </m:r>
                                <m:r>
                                  <a:rPr lang="mr-IN" i="1" smtClean="0">
                                    <a:solidFill>
                                      <a:schemeClr val="accent4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𝜏</m:t>
                                </m:r>
                                <m:r>
                                  <a:rPr lang="en-US" b="0" i="1" smtClean="0">
                                    <a:solidFill>
                                      <a:schemeClr val="accent4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𝐿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mr-I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𝑢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mr-I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𝑝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charset="0"/>
                                  </a:rPr>
                                  <m:t>𝑓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solidFill>
                                      <a:schemeClr val="accent4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𝜏</m:t>
                                </m:r>
                                <m:r>
                                  <a:rPr lang="en-US" b="0" i="1" smtClean="0">
                                    <a:solidFill>
                                      <a:schemeClr val="accent4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𝐿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4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𝑝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chemeClr val="accent4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𝑛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2178" y="1977002"/>
                <a:ext cx="2893672" cy="543418"/>
              </a:xfrm>
              <a:prstGeom prst="rect">
                <a:avLst/>
              </a:prstGeom>
              <a:blipFill rotWithShape="0">
                <a:blip r:embed="rId2"/>
                <a:stretch>
                  <a:fillRect b="-11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2720052" y="3870427"/>
                <a:ext cx="4005256" cy="55515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charset="0"/>
                                  </a:rPr>
                                  <m:t>𝐴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𝐺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𝐷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mr-IN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≈</m:t>
                      </m:r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𝐴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𝐺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𝐷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−</m:t>
                                </m:r>
                                <m:r>
                                  <a:rPr lang="mr-IN" i="1" smtClean="0">
                                    <a:solidFill>
                                      <a:schemeClr val="accent4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𝜏</m:t>
                                </m:r>
                                <m:r>
                                  <a:rPr lang="en-US" b="0" i="1" smtClean="0">
                                    <a:solidFill>
                                      <a:schemeClr val="accent4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𝐿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mr-I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𝑢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mr-I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𝑝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charset="0"/>
                                  </a:rPr>
                                  <m:t>𝑓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solidFill>
                                      <a:schemeClr val="accent4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𝜏</m:t>
                                </m:r>
                                <m:r>
                                  <a:rPr lang="en-US" b="0" i="1" smtClean="0">
                                    <a:solidFill>
                                      <a:schemeClr val="accent4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𝐷𝐺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4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𝑝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chemeClr val="accent4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𝑛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0052" y="3870427"/>
                <a:ext cx="4005256" cy="55515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2720052" y="4779399"/>
                <a:ext cx="3957136" cy="56021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charset="0"/>
                                  </a:rPr>
                                  <m:t>𝐴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𝐺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𝐷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mr-I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𝑢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mr-I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𝑝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charset="0"/>
                                  </a:rPr>
                                  <m:t>𝑓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𝜏</m:t>
                                </m:r>
                                <m:d>
                                  <m:dPr>
                                    <m:ctrlPr>
                                      <a:rPr lang="mr-I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𝐿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−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𝐷𝐺</m:t>
                                    </m:r>
                                  </m:e>
                                </m:d>
                                <m:sSup>
                                  <m:sSupPr>
                                    <m:ctrlPr>
                                      <a:rPr lang="mr-I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𝑝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0052" y="4779399"/>
                <a:ext cx="3957136" cy="56021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2720052" y="2821143"/>
                <a:ext cx="4665578" cy="54341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charset="0"/>
                                  </a:rPr>
                                  <m:t>𝐴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𝐺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𝐷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mr-I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𝑢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mr-I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𝑝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charset="0"/>
                                  </a:rPr>
                                  <m:t>𝑓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mr-I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𝜏</m:t>
                                    </m:r>
                                    <m:d>
                                      <m:dPr>
                                        <m:ctrlPr>
                                          <a:rPr lang="mr-IN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latin typeface="Cambria Math" charset="0"/>
                                          </a:rPr>
                                          <m:t>𝐿</m:t>
                                        </m:r>
                                        <m:r>
                                          <a:rPr lang="en-US" b="0" i="1" smtClean="0">
                                            <a:latin typeface="Cambria Math" charset="0"/>
                                          </a:rPr>
                                          <m:t>−</m:t>
                                        </m:r>
                                        <m:r>
                                          <a:rPr lang="en-US" b="0" i="1" smtClean="0">
                                            <a:latin typeface="Cambria Math" charset="0"/>
                                          </a:rPr>
                                          <m:t>𝐷𝐺</m:t>
                                        </m:r>
                                      </m:e>
                                    </m:d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(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𝑝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+1</m:t>
                                    </m:r>
                                  </m:sup>
                                </m:sSup>
                                <m:r>
                                  <a:rPr lang="en-US" i="1">
                                    <a:latin typeface="Cambria Math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mr-I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𝑝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𝑛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)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0052" y="2821143"/>
                <a:ext cx="4665578" cy="543418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38639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Choice of the B</a:t>
            </a:r>
            <a:r>
              <a:rPr lang="en-US" baseline="-25000" dirty="0"/>
              <a:t>1</a:t>
            </a:r>
            <a:r>
              <a:rPr lang="en-US" dirty="0"/>
              <a:t> can Vary by The Method..</a:t>
            </a:r>
            <a:endParaRPr lang="en-US" baseline="-250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8216857" cy="5416300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In Pressure-Stabilized </a:t>
            </a:r>
            <a:r>
              <a:rPr lang="en-US" dirty="0" err="1"/>
              <a:t>Petrov-Galerkin</a:t>
            </a:r>
            <a:r>
              <a:rPr lang="en-US" dirty="0"/>
              <a:t> methods (Hughes et al, 1985):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Here, </a:t>
            </a:r>
            <a:r>
              <a:rPr lang="en-US" b="1" dirty="0"/>
              <a:t>M</a:t>
            </a:r>
            <a:r>
              <a:rPr lang="en-US" dirty="0"/>
              <a:t> is a fine scale momentum residual and w is the test function for the Finite Element Method</a:t>
            </a:r>
          </a:p>
          <a:p>
            <a:pPr>
              <a:buFont typeface="Arial" charset="0"/>
              <a:buChar char="•"/>
            </a:pPr>
            <a:r>
              <a:rPr lang="en-US" dirty="0"/>
              <a:t> Note that </a:t>
            </a:r>
            <a:r>
              <a:rPr lang="en-US" b="1" dirty="0"/>
              <a:t>M</a:t>
            </a:r>
            <a:r>
              <a:rPr lang="en-US" dirty="0"/>
              <a:t> contains a local pressure gradient which, thereby, provides the pressure stabilization</a:t>
            </a:r>
          </a:p>
          <a:p>
            <a:pPr>
              <a:buFont typeface="Arial" charset="0"/>
              <a:buChar char="•"/>
            </a:pPr>
            <a:r>
              <a:rPr lang="en-US" dirty="0"/>
              <a:t> The fine-scale momentum residual is evaluated locally at the quadrature point and with mesh refinement reduces at a design-order rate</a:t>
            </a:r>
          </a:p>
          <a:p>
            <a:pPr>
              <a:buFont typeface="Arial" charset="0"/>
              <a:buChar char="•"/>
            </a:pPr>
            <a:r>
              <a:rPr lang="en-US" dirty="0"/>
              <a:t> With some algebra, one can show that </a:t>
            </a:r>
            <a:r>
              <a:rPr lang="en-US" b="1" dirty="0"/>
              <a:t>L-DG</a:t>
            </a:r>
            <a:r>
              <a:rPr lang="en-US" dirty="0"/>
              <a:t> ~ </a:t>
            </a:r>
            <a:r>
              <a:rPr lang="en-US" b="1" dirty="0"/>
              <a:t>M</a:t>
            </a:r>
            <a:endParaRPr lang="en-US" dirty="0"/>
          </a:p>
          <a:p>
            <a:pPr>
              <a:buFont typeface="Arial" charset="0"/>
              <a:buChar char="•"/>
            </a:pPr>
            <a:r>
              <a:rPr lang="en-US" b="1" dirty="0"/>
              <a:t> </a:t>
            </a:r>
            <a:r>
              <a:rPr lang="en-US" dirty="0"/>
              <a:t>For more references, see </a:t>
            </a:r>
            <a:r>
              <a:rPr lang="en-US" dirty="0" err="1"/>
              <a:t>Magumdar</a:t>
            </a:r>
            <a:r>
              <a:rPr lang="en-US" dirty="0"/>
              <a:t>, Numerical Heat Transfer, 1988</a:t>
            </a:r>
          </a:p>
          <a:p>
            <a:pPr>
              <a:buFont typeface="Arial" charset="0"/>
              <a:buChar char="•"/>
            </a:pPr>
            <a:r>
              <a:rPr lang="en-US" dirty="0">
                <a:latin typeface="symbol" charset="2"/>
              </a:rPr>
              <a:t> H</a:t>
            </a:r>
            <a:r>
              <a:rPr lang="en-US" dirty="0"/>
              <a:t>ere, </a:t>
            </a:r>
            <a:r>
              <a:rPr lang="en-US" dirty="0">
                <a:latin typeface="symbol" charset="2"/>
              </a:rPr>
              <a:t>t</a:t>
            </a:r>
            <a:r>
              <a:rPr lang="en-US" dirty="0"/>
              <a:t> can be: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Simulation time step, i.e., </a:t>
            </a:r>
            <a:r>
              <a:rPr lang="en-US" dirty="0">
                <a:latin typeface="symbol" charset="2"/>
              </a:rPr>
              <a:t>D</a:t>
            </a:r>
            <a:r>
              <a:rPr lang="en-US" dirty="0"/>
              <a:t>t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Local advection/diffusion time scale,                             - or a more accurate flow-aligned approach 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Diagonal of A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Full inverse of A (Ozawa)</a:t>
            </a:r>
          </a:p>
          <a:p>
            <a:pPr lvl="1">
              <a:buFont typeface="Arial" charset="0"/>
              <a:buChar char="•"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2662177" y="1977002"/>
                <a:ext cx="4166885" cy="54341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𝐴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𝐺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𝐷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−</m:t>
                                </m:r>
                                <m:r>
                                  <a:rPr lang="mr-IN" i="1" smtClean="0">
                                    <a:solidFill>
                                      <a:schemeClr val="accent4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𝜏</m:t>
                                </m:r>
                                <m:r>
                                  <a:rPr lang="en-US" b="0" i="1" smtClean="0">
                                    <a:solidFill>
                                      <a:schemeClr val="accent4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𝐺𝑤</m:t>
                                </m:r>
                                <m:r>
                                  <a:rPr lang="en-US" b="0" i="1" smtClean="0">
                                    <a:solidFill>
                                      <a:schemeClr val="accent4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∙</m:t>
                                </m:r>
                                <m:r>
                                  <a:rPr lang="en-US" b="0" i="1" smtClean="0">
                                    <a:solidFill>
                                      <a:schemeClr val="accent4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𝑀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mr-I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𝑢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mr-I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𝑝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charset="0"/>
                                  </a:rPr>
                                  <m:t>𝑓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2177" y="1977002"/>
                <a:ext cx="4166885" cy="543418"/>
              </a:xfrm>
              <a:prstGeom prst="rect">
                <a:avLst/>
              </a:prstGeom>
              <a:blipFill rotWithShape="0">
                <a:blip r:embed="rId2"/>
                <a:stretch>
                  <a:fillRect b="-11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3808070" y="5712410"/>
                <a:ext cx="1594960" cy="52847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charset="0"/>
                                    </a:rPr>
                                    <m:t>𝑢</m:t>
                                  </m:r>
                                </m:num>
                                <m:den>
                                  <m:r>
                                    <m:rPr>
                                      <m:sty m:val="p"/>
                                    </m:rPr>
                                    <a:rPr lang="el-GR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Δ</m:t>
                                  </m:r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den>
                              </m:f>
                              <m:r>
                                <a:rPr lang="en-US" i="1">
                                  <a:latin typeface="Cambria Math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𝜐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mr-I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l-GR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Δ</m:t>
                                      </m:r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8070" y="5712410"/>
                <a:ext cx="1594960" cy="52847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187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Verification To Establish Accuracy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3041613" cy="3306153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Consider a two-dimensional transient solution to the incompressible equations of motion:</a:t>
            </a:r>
          </a:p>
          <a:p>
            <a:pPr>
              <a:buFont typeface="Arial" charset="0"/>
              <a:buChar char="•"/>
            </a:pPr>
            <a:r>
              <a:rPr lang="en-US" dirty="0"/>
              <a:t> This solution is known as the </a:t>
            </a:r>
            <a:r>
              <a:rPr lang="en-US" dirty="0" err="1"/>
              <a:t>convecting</a:t>
            </a:r>
            <a:r>
              <a:rPr lang="en-US" dirty="0"/>
              <a:t>, decaying, Taylor vortex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3437681" y="1469185"/>
                <a:ext cx="4861367" cy="31265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𝑢</m:t>
                      </m:r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𝑢</m:t>
                          </m:r>
                        </m:e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𝑜</m:t>
                          </m:r>
                        </m:sup>
                      </m:sSup>
                      <m:r>
                        <a:rPr lang="en-US" b="0" i="1" smtClean="0">
                          <a:latin typeface="Cambria Math" charset="0"/>
                        </a:rPr>
                        <m:t>−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𝜋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𝑢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𝑜</m:t>
                                      </m:r>
                                    </m:sup>
                                  </m:sSup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𝜋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𝑦</m:t>
                                  </m:r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𝑣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𝑜</m:t>
                                      </m:r>
                                    </m:sup>
                                  </m:sSup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sSup>
                        <m:sSupPr>
                          <m:ctrlPr>
                            <a:rPr lang="mr-IN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mr-I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𝑒</m:t>
                          </m:r>
                        </m:e>
                        <m:sup>
                          <m:r>
                            <a:rPr lang="mr-I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  <m:r>
                            <a:rPr lang="mr-I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𝜔</m:t>
                          </m:r>
                          <m:r>
                            <a:rPr lang="mr-I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7681" y="1469185"/>
                <a:ext cx="4861367" cy="312650"/>
              </a:xfrm>
              <a:prstGeom prst="rect">
                <a:avLst/>
              </a:prstGeom>
              <a:blipFill rotWithShape="0">
                <a:blip r:embed="rId4"/>
                <a:stretch>
                  <a:fillRect l="-376" r="-125" b="-196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3437681" y="1929982"/>
                <a:ext cx="4861367" cy="31265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𝑣</m:t>
                      </m:r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𝑣</m:t>
                          </m:r>
                        </m:e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𝑜</m:t>
                          </m:r>
                        </m:sup>
                      </m:sSup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𝜋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𝑢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𝑜</m:t>
                                      </m:r>
                                    </m:sup>
                                  </m:sSup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𝜋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𝑦</m:t>
                                  </m:r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𝑣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𝑜</m:t>
                                      </m:r>
                                    </m:sup>
                                  </m:sSup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sSup>
                        <m:sSupPr>
                          <m:ctrlPr>
                            <a:rPr lang="mr-IN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mr-I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𝑒</m:t>
                          </m:r>
                        </m:e>
                        <m:sup>
                          <m:r>
                            <a:rPr lang="mr-I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  <m:r>
                            <a:rPr lang="mr-I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𝜔</m:t>
                          </m:r>
                          <m:r>
                            <a:rPr lang="mr-I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7681" y="1929982"/>
                <a:ext cx="4861367" cy="312650"/>
              </a:xfrm>
              <a:prstGeom prst="rect">
                <a:avLst/>
              </a:prstGeom>
              <a:blipFill rotWithShape="0">
                <a:blip r:embed="rId5"/>
                <a:stretch>
                  <a:fillRect l="-251" b="-17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3437681" y="2242632"/>
                <a:ext cx="5486400" cy="53142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i="1" smtClean="0">
                          <a:latin typeface="Cambria Math" charset="0"/>
                        </a:rPr>
                        <m:t>p</m:t>
                      </m:r>
                      <m:r>
                        <a:rPr lang="en-US" b="0" i="1" smtClean="0">
                          <a:latin typeface="Cambria Math" charset="0"/>
                        </a:rPr>
                        <m:t>=−</m:t>
                      </m:r>
                      <m:f>
                        <m:fPr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en-US" i="1">
                                  <a:latin typeface="Cambria Math" charset="0"/>
                                </a:rPr>
                                <m:t>𝑜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charset="0"/>
                            </a:rPr>
                            <m:t>4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mr-IN" i="1"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>
                                  <a:latin typeface="Cambria Math" charset="0"/>
                                </a:rPr>
                                <m:t>(</m:t>
                              </m:r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2</m:t>
                                  </m:r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𝜋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−</m:t>
                                      </m:r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𝑢</m:t>
                                          </m:r>
                                        </m:e>
                                        <m:sup>
                                          <m:r>
                                            <a:rPr lang="en-US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𝑜</m:t>
                                          </m:r>
                                        </m:sup>
                                      </m:sSup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cos</m:t>
                              </m:r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⁡(</m:t>
                              </m:r>
                            </m:e>
                          </m:func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𝑦</m:t>
                              </m:r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𝑣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𝑜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</m:t>
                          </m:r>
                        </m:e>
                      </m:d>
                      <m:sSup>
                        <m:sSupPr>
                          <m:ctrlPr>
                            <a:rPr lang="mr-IN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𝑒</m:t>
                          </m:r>
                        </m:e>
                        <m:sup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</m:t>
                          </m:r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4</m:t>
                          </m:r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𝜔</m:t>
                          </m:r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7681" y="2242632"/>
                <a:ext cx="5486400" cy="531428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CTV.mp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27804" y="3536926"/>
            <a:ext cx="3229060" cy="278314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65" b="16456"/>
          <a:stretch/>
        </p:blipFill>
        <p:spPr>
          <a:xfrm>
            <a:off x="4056128" y="3107733"/>
            <a:ext cx="3745207" cy="3280240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>
          <a:xfrm flipH="1">
            <a:off x="7025835" y="3678181"/>
            <a:ext cx="758049" cy="9864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7783884" y="3355016"/>
            <a:ext cx="13601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Approximate</a:t>
            </a:r>
          </a:p>
          <a:p>
            <a:r>
              <a:rPr lang="en-US" dirty="0">
                <a:latin typeface="+mj-lt"/>
              </a:rPr>
              <a:t>factorization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 flipH="1">
            <a:off x="7052012" y="4928496"/>
            <a:ext cx="749323" cy="4932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7801335" y="4747853"/>
            <a:ext cx="12298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Flavors of</a:t>
            </a:r>
          </a:p>
          <a:p>
            <a:r>
              <a:rPr lang="en-US" dirty="0">
                <a:latin typeface="+mj-lt"/>
              </a:rPr>
              <a:t>incremental</a:t>
            </a:r>
          </a:p>
        </p:txBody>
      </p:sp>
    </p:spTree>
    <p:extLst>
      <p:ext uri="{BB962C8B-B14F-4D97-AF65-F5344CB8AC3E}">
        <p14:creationId xmlns:p14="http://schemas.microsoft.com/office/powerpoint/2010/main" val="140496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Splitting and Stabilization Errors: 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charset="2"/>
              <a:buChar char="§"/>
            </a:pPr>
            <a:r>
              <a:rPr lang="en-US" dirty="0"/>
              <a:t> Block matrix and operator form represents a useful construct to analyze coupling and stabilization</a:t>
            </a:r>
          </a:p>
          <a:p>
            <a:pPr>
              <a:buFont typeface="Wingdings" charset="2"/>
              <a:buChar char="§"/>
            </a:pPr>
            <a:r>
              <a:rPr lang="en-US" dirty="0"/>
              <a:t> Approximate Factorization is generally O(</a:t>
            </a:r>
            <a:r>
              <a:rPr lang="en-US" dirty="0">
                <a:latin typeface="symbol" charset="2"/>
              </a:rPr>
              <a:t>D</a:t>
            </a:r>
            <a:r>
              <a:rPr lang="en-US" dirty="0"/>
              <a:t>t)</a:t>
            </a:r>
          </a:p>
          <a:p>
            <a:pPr>
              <a:buFont typeface="Wingdings" charset="2"/>
              <a:buChar char="§"/>
            </a:pPr>
            <a:r>
              <a:rPr lang="en-US" dirty="0"/>
              <a:t> With very </a:t>
            </a:r>
            <a:r>
              <a:rPr lang="en-US"/>
              <a:t>simple modifications, </a:t>
            </a:r>
            <a:r>
              <a:rPr lang="en-US" dirty="0"/>
              <a:t>splitting error is mitigated</a:t>
            </a:r>
          </a:p>
          <a:p>
            <a:pPr>
              <a:buFont typeface="Wingdings" charset="2"/>
              <a:buChar char="§"/>
            </a:pPr>
            <a:r>
              <a:rPr lang="en-US" dirty="0"/>
              <a:t> Detailed code verification is a critical tool to both test theoretical understandings in addition to establishing a proper code implementation</a:t>
            </a:r>
          </a:p>
          <a:p>
            <a:pPr>
              <a:buFont typeface="Wingdings" charset="2"/>
              <a:buChar char="§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4557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Weak vs Strong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4500023" cy="5416300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For vertex-based schemes, the degree-of-freedom “lives” at the boundary</a:t>
            </a:r>
          </a:p>
          <a:p>
            <a:pPr>
              <a:buFont typeface="Arial" charset="0"/>
              <a:buChar char="•"/>
            </a:pPr>
            <a:r>
              <a:rPr lang="en-US" dirty="0"/>
              <a:t> In some cases, e.g., wall, inflow and open, boundary condition can be provided by a </a:t>
            </a:r>
            <a:r>
              <a:rPr lang="en-US" dirty="0" err="1"/>
              <a:t>Dirichlet</a:t>
            </a:r>
            <a:r>
              <a:rPr lang="en-US" dirty="0"/>
              <a:t> </a:t>
            </a:r>
            <a:r>
              <a:rPr lang="en-US" dirty="0" err="1"/>
              <a:t>bc</a:t>
            </a:r>
            <a:r>
              <a:rPr lang="en-US" dirty="0"/>
              <a:t> (AKA, strong implementation of a known field).</a:t>
            </a:r>
          </a:p>
          <a:p>
            <a:pPr>
              <a:buFont typeface="Arial" charset="0"/>
              <a:buChar char="•"/>
            </a:pPr>
            <a:r>
              <a:rPr lang="en-US" dirty="0"/>
              <a:t> A </a:t>
            </a:r>
            <a:r>
              <a:rPr lang="en-US" dirty="0" err="1"/>
              <a:t>Dirichlet</a:t>
            </a:r>
            <a:r>
              <a:rPr lang="en-US" dirty="0"/>
              <a:t> procedure either condenses the row out of the system or zeroes the row with a unity in the diagonal and the specified value on the RHS</a:t>
            </a:r>
          </a:p>
          <a:p>
            <a:pPr>
              <a:buFont typeface="Arial" charset="0"/>
              <a:buChar char="•"/>
            </a:pPr>
            <a:r>
              <a:rPr lang="en-US" dirty="0"/>
              <a:t> Consider a simple heat conduction solution in which temperature is known at the boundaries</a:t>
            </a:r>
          </a:p>
          <a:p>
            <a:pPr>
              <a:buFont typeface="Arial" charset="0"/>
              <a:buChar char="•"/>
            </a:pPr>
            <a:r>
              <a:rPr lang="en-US" dirty="0"/>
              <a:t> It can be shown (see </a:t>
            </a:r>
            <a:r>
              <a:rPr lang="en-US" dirty="0" err="1"/>
              <a:t>Svard</a:t>
            </a:r>
            <a:r>
              <a:rPr lang="en-US" dirty="0"/>
              <a:t> and Nordstrom, JCP, 2008) that a stable and accurate weak BC implementation is provided by: </a:t>
            </a:r>
          </a:p>
          <a:p>
            <a:pPr>
              <a:buFont typeface="Arial" charset="0"/>
              <a:buChar char="•"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932484" y="5849673"/>
                <a:ext cx="3311441" cy="7147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=−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𝜆</m:t>
                      </m:r>
                      <m:f>
                        <m:fPr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𝛾</m:t>
                      </m:r>
                      <m:f>
                        <m:fPr>
                          <m:ctrlPr>
                            <a:rPr lang="mr-IN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𝜆</m:t>
                          </m:r>
                        </m:num>
                        <m:den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𝐿</m:t>
                          </m:r>
                        </m:den>
                      </m:f>
                      <m:d>
                        <m:dPr>
                          <m:ctrlPr>
                            <a:rPr lang="mr-IN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𝑇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𝑇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𝑏𝑐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484" y="5849673"/>
                <a:ext cx="3311441" cy="71474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36" b="5455"/>
          <a:stretch/>
        </p:blipFill>
        <p:spPr>
          <a:xfrm>
            <a:off x="5887528" y="3669631"/>
            <a:ext cx="2692357" cy="318836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704002" y="6503394"/>
            <a:ext cx="3636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Here, </a:t>
            </a:r>
            <a:r>
              <a:rPr lang="en-US" dirty="0">
                <a:latin typeface="symbol" charset="2"/>
              </a:rPr>
              <a:t>g</a:t>
            </a:r>
            <a:r>
              <a:rPr lang="en-US" dirty="0">
                <a:latin typeface="+mj-lt"/>
              </a:rPr>
              <a:t> is a constant greater than unity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FE7546E-ACC6-9E41-A111-62DC7ABED9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9616" y="810731"/>
            <a:ext cx="4004373" cy="28624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8D5B5FC-F4DA-954C-AB9D-E7DB37A6C5D6}"/>
                  </a:ext>
                </a:extLst>
              </p:cNvPr>
              <p:cNvSpPr txBox="1"/>
              <p:nvPr/>
            </p:nvSpPr>
            <p:spPr>
              <a:xfrm>
                <a:off x="3853300" y="217038"/>
                <a:ext cx="4642361" cy="5241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𝑚𝑚𝑠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𝑐𝑜𝑠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𝑐𝑜𝑠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𝑐𝑜𝑠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8D5B5FC-F4DA-954C-AB9D-E7DB37A6C5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3300" y="217038"/>
                <a:ext cx="4642361" cy="524118"/>
              </a:xfrm>
              <a:prstGeom prst="rect">
                <a:avLst/>
              </a:prstGeom>
              <a:blipFill>
                <a:blip r:embed="rId6"/>
                <a:stretch>
                  <a:fillRect l="-272" t="-2381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86094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Splitting and Stabilization Errors: 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charset="2"/>
              <a:buChar char="§"/>
            </a:pPr>
            <a:r>
              <a:rPr lang="en-US" dirty="0"/>
              <a:t> Block Matrix and Operator Form</a:t>
            </a:r>
          </a:p>
          <a:p>
            <a:pPr>
              <a:buFont typeface="Wingdings" charset="2"/>
              <a:buChar char="§"/>
            </a:pPr>
            <a:r>
              <a:rPr lang="en-US" dirty="0"/>
              <a:t> Approximate Factorization</a:t>
            </a:r>
          </a:p>
          <a:p>
            <a:pPr>
              <a:buFont typeface="Wingdings" charset="2"/>
              <a:buChar char="§"/>
            </a:pPr>
            <a:r>
              <a:rPr lang="en-US" dirty="0"/>
              <a:t> Splitting Errors</a:t>
            </a:r>
          </a:p>
          <a:p>
            <a:pPr>
              <a:buFont typeface="Wingdings" charset="2"/>
              <a:buChar char="§"/>
            </a:pPr>
            <a:r>
              <a:rPr lang="en-US" dirty="0"/>
              <a:t> Stabilization Errors</a:t>
            </a:r>
          </a:p>
          <a:p>
            <a:pPr>
              <a:buFont typeface="Wingdings" charset="2"/>
              <a:buChar char="§"/>
            </a:pPr>
            <a:r>
              <a:rPr lang="en-US" dirty="0"/>
              <a:t> Detailed Code Verification</a:t>
            </a:r>
          </a:p>
          <a:p>
            <a:pPr>
              <a:buFont typeface="Wingdings" charset="2"/>
              <a:buChar char="§"/>
            </a:pPr>
            <a:r>
              <a:rPr lang="en-US" dirty="0"/>
              <a:t> Conclusions</a:t>
            </a:r>
          </a:p>
          <a:p>
            <a:pPr>
              <a:buFont typeface="Wingdings" charset="2"/>
              <a:buChar char="§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6201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Block Matrix Form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699"/>
            <a:ext cx="7543800" cy="5549409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Consider the divergence of a vector, </a:t>
            </a:r>
            <a:r>
              <a:rPr lang="en-US" b="1" dirty="0"/>
              <a:t>D</a:t>
            </a:r>
            <a:r>
              <a:rPr lang="en-US" dirty="0"/>
              <a:t>F (a scalar)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Gradient of a scalar, </a:t>
            </a:r>
            <a:r>
              <a:rPr lang="en-US" b="1" dirty="0" err="1"/>
              <a:t>G</a:t>
            </a:r>
            <a:r>
              <a:rPr lang="en-US" dirty="0" err="1"/>
              <a:t>p</a:t>
            </a:r>
            <a:r>
              <a:rPr lang="en-US" dirty="0"/>
              <a:t> (a vector)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Laplace operator, </a:t>
            </a:r>
            <a:r>
              <a:rPr lang="en-US" b="1" dirty="0" err="1"/>
              <a:t>L</a:t>
            </a:r>
            <a:r>
              <a:rPr lang="en-US" b="1" baseline="-25000" dirty="0" err="1">
                <a:latin typeface="symbol" charset="2"/>
              </a:rPr>
              <a:t>l</a:t>
            </a:r>
            <a:r>
              <a:rPr lang="en-US" dirty="0" err="1"/>
              <a:t>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533316" y="2338014"/>
                <a:ext cx="785762" cy="49000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mr-I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</m:sub>
                        </m:sSub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0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316" y="2338014"/>
                <a:ext cx="785762" cy="490006"/>
              </a:xfrm>
              <a:prstGeom prst="rect">
                <a:avLst/>
              </a:prstGeom>
              <a:blipFill rotWithShape="0">
                <a:blip r:embed="rId2"/>
                <a:stretch>
                  <a:fillRect l="-7752" t="-2500" r="-2326" b="-13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1629820" y="1805957"/>
                <a:ext cx="1887044" cy="72648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f>
                            <m:fPr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  <m:r>
                        <a:rPr lang="en-US" b="0" i="1" smtClean="0">
                          <a:latin typeface="Cambria Math" charset="0"/>
                        </a:rPr>
                        <m:t>𝑑𝑉</m:t>
                      </m:r>
                      <m:r>
                        <a:rPr lang="en-US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9820" y="1805957"/>
                <a:ext cx="1887044" cy="726481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1629820" y="2639694"/>
                <a:ext cx="1887044" cy="72648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  <m:f>
                            <m:fPr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  <m:r>
                        <a:rPr lang="en-US" b="0" i="1" smtClean="0">
                          <a:latin typeface="Cambria Math" charset="0"/>
                        </a:rPr>
                        <m:t>𝑑</m:t>
                      </m:r>
                      <m:r>
                        <m:rPr>
                          <m:sty m:val="p"/>
                        </m:rPr>
                        <a:rPr lang="el-GR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Ω</m:t>
                      </m:r>
                      <m:r>
                        <a:rPr lang="en-US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9820" y="2639694"/>
                <a:ext cx="1887044" cy="726481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5213613" y="1763918"/>
                <a:ext cx="1887044" cy="72648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en-US" b="0" i="1" smtClean="0">
                          <a:latin typeface="Cambria Math" charset="0"/>
                        </a:rPr>
                        <m:t>𝑑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charset="0"/>
                        </a:rPr>
                        <m:t>S</m:t>
                      </m:r>
                      <m:r>
                        <a:rPr lang="en-US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3613" y="1763918"/>
                <a:ext cx="1887044" cy="726481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5280169" y="2639694"/>
                <a:ext cx="3640975" cy="72648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−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  <m:f>
                            <m:fPr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𝑤</m:t>
                              </m:r>
                            </m:num>
                            <m:den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  <m:r>
                        <a:rPr lang="en-US" b="0" i="1" smtClean="0">
                          <a:latin typeface="Cambria Math" charset="0"/>
                        </a:rPr>
                        <m:t>𝑑</m:t>
                      </m:r>
                      <m:r>
                        <m:rPr>
                          <m:sty m:val="p"/>
                        </m:rPr>
                        <a:rPr lang="el-GR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Ω</m:t>
                      </m:r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𝑤</m:t>
                              </m:r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𝑑</m:t>
                          </m:r>
                        </m:e>
                      </m:nary>
                      <m:r>
                        <m:rPr>
                          <m:sty m:val="p"/>
                        </m:rPr>
                        <a:rPr lang="el-GR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Γ</m:t>
                      </m:r>
                      <m:r>
                        <a:rPr lang="en-US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0169" y="2639694"/>
                <a:ext cx="3640975" cy="726481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Bent-Up Arrow 2"/>
          <p:cNvSpPr/>
          <p:nvPr/>
        </p:nvSpPr>
        <p:spPr>
          <a:xfrm rot="-5400000">
            <a:off x="7259042" y="1728657"/>
            <a:ext cx="393539" cy="932080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3627480" y="1973269"/>
            <a:ext cx="17299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/>
              <a:t>(Gauss-Divergence)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614561" y="2785156"/>
            <a:ext cx="19543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/>
              <a:t>(Integration-by-parts)</a:t>
            </a:r>
          </a:p>
        </p:txBody>
      </p:sp>
      <p:sp>
        <p:nvSpPr>
          <p:cNvPr id="10" name="Right Arrow 9"/>
          <p:cNvSpPr/>
          <p:nvPr/>
        </p:nvSpPr>
        <p:spPr>
          <a:xfrm>
            <a:off x="3753037" y="1920570"/>
            <a:ext cx="1527132" cy="1032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/>
          <p:cNvSpPr/>
          <p:nvPr/>
        </p:nvSpPr>
        <p:spPr>
          <a:xfrm>
            <a:off x="3753037" y="2701147"/>
            <a:ext cx="1527132" cy="1032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Brace 22"/>
          <p:cNvSpPr/>
          <p:nvPr/>
        </p:nvSpPr>
        <p:spPr>
          <a:xfrm>
            <a:off x="3329202" y="2083397"/>
            <a:ext cx="287532" cy="89481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Brace 23"/>
          <p:cNvSpPr/>
          <p:nvPr/>
        </p:nvSpPr>
        <p:spPr>
          <a:xfrm rot="10800000">
            <a:off x="1450812" y="2135609"/>
            <a:ext cx="287532" cy="89481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615987" y="4246186"/>
                <a:ext cx="785762" cy="45114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mr-I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𝑝</m:t>
                        </m:r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0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987" y="4246186"/>
                <a:ext cx="785762" cy="451149"/>
              </a:xfrm>
              <a:prstGeom prst="rect">
                <a:avLst/>
              </a:prstGeom>
              <a:blipFill rotWithShape="0">
                <a:blip r:embed="rId7"/>
                <a:stretch>
                  <a:fillRect l="-7752" t="-1351" b="-108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1712491" y="3714129"/>
                <a:ext cx="1887044" cy="72648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f>
                            <m:fPr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𝑝</m:t>
                              </m:r>
                            </m:num>
                            <m:den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  <m:r>
                        <a:rPr lang="en-US" b="0" i="1" smtClean="0">
                          <a:latin typeface="Cambria Math" charset="0"/>
                        </a:rPr>
                        <m:t>𝑑𝑉</m:t>
                      </m:r>
                      <m:r>
                        <a:rPr lang="en-US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2491" y="3714129"/>
                <a:ext cx="1887044" cy="726481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1712491" y="4547866"/>
                <a:ext cx="1887044" cy="72648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  <m:f>
                            <m:fPr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𝑝</m:t>
                              </m:r>
                            </m:num>
                            <m:den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  <m:r>
                        <a:rPr lang="en-US" b="0" i="1" smtClean="0">
                          <a:latin typeface="Cambria Math" charset="0"/>
                        </a:rPr>
                        <m:t>𝑑</m:t>
                      </m:r>
                      <m:r>
                        <m:rPr>
                          <m:sty m:val="p"/>
                        </m:rPr>
                        <a:rPr lang="el-GR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Ω</m:t>
                      </m:r>
                      <m:r>
                        <a:rPr lang="en-US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2491" y="4547866"/>
                <a:ext cx="1887044" cy="726481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5296284" y="3672090"/>
                <a:ext cx="1887044" cy="72648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𝑝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b="0" i="1" smtClean="0">
                          <a:latin typeface="Cambria Math" charset="0"/>
                        </a:rPr>
                        <m:t>𝑑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charset="0"/>
                        </a:rPr>
                        <m:t>S</m:t>
                      </m:r>
                      <m:r>
                        <a:rPr lang="en-US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6284" y="3672090"/>
                <a:ext cx="1887044" cy="726481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5362840" y="4547866"/>
                <a:ext cx="3640975" cy="72648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−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𝑝</m:t>
                          </m:r>
                          <m:f>
                            <m:fPr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𝑤</m:t>
                              </m:r>
                            </m:num>
                            <m:den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  <m:r>
                        <a:rPr lang="en-US" b="0" i="1" smtClean="0">
                          <a:latin typeface="Cambria Math" charset="0"/>
                        </a:rPr>
                        <m:t>𝑑</m:t>
                      </m:r>
                      <m:r>
                        <m:rPr>
                          <m:sty m:val="p"/>
                        </m:rPr>
                        <a:rPr lang="el-GR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Ω</m:t>
                      </m:r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𝑤𝑝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𝑑</m:t>
                          </m:r>
                        </m:e>
                      </m:nary>
                      <m:r>
                        <m:rPr>
                          <m:sty m:val="p"/>
                        </m:rPr>
                        <a:rPr lang="el-GR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Γ</m:t>
                      </m:r>
                      <m:r>
                        <a:rPr lang="en-US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2840" y="4547866"/>
                <a:ext cx="3640975" cy="726481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Bent-Up Arrow 29"/>
          <p:cNvSpPr/>
          <p:nvPr/>
        </p:nvSpPr>
        <p:spPr>
          <a:xfrm rot="-5400000">
            <a:off x="7267111" y="3624182"/>
            <a:ext cx="393539" cy="932080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3884859" y="3881441"/>
            <a:ext cx="13292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/>
              <a:t>(Green-Gauss)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3697232" y="4693328"/>
            <a:ext cx="19543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/>
              <a:t>(Integration-by-parts)</a:t>
            </a:r>
          </a:p>
        </p:txBody>
      </p:sp>
      <p:sp>
        <p:nvSpPr>
          <p:cNvPr id="33" name="Right Arrow 32"/>
          <p:cNvSpPr/>
          <p:nvPr/>
        </p:nvSpPr>
        <p:spPr>
          <a:xfrm>
            <a:off x="3835708" y="3828742"/>
            <a:ext cx="1527132" cy="1032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ight Arrow 33"/>
          <p:cNvSpPr/>
          <p:nvPr/>
        </p:nvSpPr>
        <p:spPr>
          <a:xfrm>
            <a:off x="3835708" y="4609319"/>
            <a:ext cx="1527132" cy="1032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ight Brace 34"/>
          <p:cNvSpPr/>
          <p:nvPr/>
        </p:nvSpPr>
        <p:spPr>
          <a:xfrm>
            <a:off x="3411873" y="3991569"/>
            <a:ext cx="287532" cy="89481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ight Brace 35"/>
          <p:cNvSpPr/>
          <p:nvPr/>
        </p:nvSpPr>
        <p:spPr>
          <a:xfrm rot="10800000">
            <a:off x="1533483" y="4043781"/>
            <a:ext cx="287532" cy="89481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199787" y="5562612"/>
                <a:ext cx="785762" cy="49000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mr-I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</m:sub>
                        </m:sSub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0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787" y="5562612"/>
                <a:ext cx="785762" cy="490006"/>
              </a:xfrm>
              <a:prstGeom prst="rect">
                <a:avLst/>
              </a:prstGeom>
              <a:blipFill rotWithShape="0">
                <a:blip r:embed="rId12"/>
                <a:stretch>
                  <a:fillRect l="-8527" t="-2500" r="-775" b="-13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/>
              <p:cNvSpPr txBox="1"/>
              <p:nvPr/>
            </p:nvSpPr>
            <p:spPr>
              <a:xfrm>
                <a:off x="1629224" y="5549053"/>
                <a:ext cx="1887044" cy="72648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f>
                            <m:fPr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  <m:r>
                        <a:rPr lang="en-US" b="0" i="1" smtClean="0">
                          <a:latin typeface="Cambria Math" charset="0"/>
                        </a:rPr>
                        <m:t>𝑑𝑉</m:t>
                      </m:r>
                      <m:r>
                        <a:rPr lang="en-US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9224" y="5549053"/>
                <a:ext cx="1887044" cy="726481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/>
              <p:cNvSpPr txBox="1"/>
              <p:nvPr/>
            </p:nvSpPr>
            <p:spPr>
              <a:xfrm>
                <a:off x="1675524" y="6209165"/>
                <a:ext cx="1887044" cy="72648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  <m:f>
                            <m:fPr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  <m:r>
                        <a:rPr lang="en-US" b="0" i="1" smtClean="0">
                          <a:latin typeface="Cambria Math" charset="0"/>
                        </a:rPr>
                        <m:t>𝑑</m:t>
                      </m:r>
                      <m:r>
                        <m:rPr>
                          <m:sty m:val="p"/>
                        </m:rPr>
                        <a:rPr lang="el-GR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Ω</m:t>
                      </m:r>
                      <m:r>
                        <a:rPr lang="en-US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5524" y="6209165"/>
                <a:ext cx="1887044" cy="726481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/>
              <p:nvPr/>
            </p:nvSpPr>
            <p:spPr>
              <a:xfrm>
                <a:off x="5259316" y="5476716"/>
                <a:ext cx="2075035" cy="2314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−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𝑇</m:t>
                                  </m:r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en-US" b="0" i="1" smtClean="0">
                          <a:latin typeface="Cambria Math" charset="0"/>
                        </a:rPr>
                        <m:t>𝑑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charset="0"/>
                        </a:rPr>
                        <m:t>S</m:t>
                      </m:r>
                      <m:r>
                        <a:rPr lang="en-US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9316" y="5476716"/>
                <a:ext cx="2075035" cy="231477"/>
              </a:xfrm>
              <a:prstGeom prst="rect">
                <a:avLst/>
              </a:prstGeom>
              <a:blipFill rotWithShape="0">
                <a:blip r:embed="rId15"/>
                <a:stretch>
                  <a:fillRect b="-17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/>
              <p:cNvSpPr txBox="1"/>
              <p:nvPr/>
            </p:nvSpPr>
            <p:spPr>
              <a:xfrm>
                <a:off x="5325873" y="6209165"/>
                <a:ext cx="3640975" cy="72648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charset="0"/>
                        </a:rPr>
                        <m:t>−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  <m:f>
                            <m:fPr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𝑤</m:t>
                              </m:r>
                            </m:num>
                            <m:den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  <m:r>
                        <a:rPr lang="en-US" b="0" i="1" smtClean="0">
                          <a:latin typeface="Cambria Math" charset="0"/>
                        </a:rPr>
                        <m:t>𝑑</m:t>
                      </m:r>
                      <m:r>
                        <m:rPr>
                          <m:sty m:val="p"/>
                        </m:rPr>
                        <a:rPr lang="el-GR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Ω</m:t>
                      </m:r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𝑤𝑞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𝑑</m:t>
                          </m:r>
                        </m:e>
                      </m:nary>
                      <m:r>
                        <m:rPr>
                          <m:sty m:val="p"/>
                        </m:rPr>
                        <a:rPr lang="el-GR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Γ</m:t>
                      </m:r>
                      <m:r>
                        <a:rPr lang="en-US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1" name="TextBox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5873" y="6209165"/>
                <a:ext cx="3640975" cy="726481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Bent-Up Arrow 41"/>
          <p:cNvSpPr/>
          <p:nvPr/>
        </p:nvSpPr>
        <p:spPr>
          <a:xfrm rot="-5400000">
            <a:off x="7686851" y="5416605"/>
            <a:ext cx="393539" cy="932080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3511134" y="5658490"/>
            <a:ext cx="17299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/>
              <a:t>(Gauss-Divergence)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3498215" y="6470377"/>
            <a:ext cx="19543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/>
              <a:t>(Integration-by-parts)</a:t>
            </a:r>
          </a:p>
        </p:txBody>
      </p:sp>
      <p:sp>
        <p:nvSpPr>
          <p:cNvPr id="45" name="Right Arrow 44"/>
          <p:cNvSpPr/>
          <p:nvPr/>
        </p:nvSpPr>
        <p:spPr>
          <a:xfrm>
            <a:off x="3636691" y="5605791"/>
            <a:ext cx="1527132" cy="1032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ight Arrow 45"/>
          <p:cNvSpPr/>
          <p:nvPr/>
        </p:nvSpPr>
        <p:spPr>
          <a:xfrm>
            <a:off x="3636691" y="6386368"/>
            <a:ext cx="1527132" cy="1032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ight Brace 46"/>
          <p:cNvSpPr/>
          <p:nvPr/>
        </p:nvSpPr>
        <p:spPr>
          <a:xfrm rot="10800000">
            <a:off x="1496516" y="5705080"/>
            <a:ext cx="287532" cy="89481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/>
              <p:cNvSpPr txBox="1"/>
              <p:nvPr/>
            </p:nvSpPr>
            <p:spPr>
              <a:xfrm>
                <a:off x="71718" y="6152488"/>
                <a:ext cx="1680481" cy="60484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𝑞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=−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𝜆</m:t>
                      </m:r>
                      <m:f>
                        <m:fPr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𝑇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8" name="TextBox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18" y="6152488"/>
                <a:ext cx="1680481" cy="604846"/>
              </a:xfrm>
              <a:prstGeom prst="rect">
                <a:avLst/>
              </a:prstGeom>
              <a:blipFill rotWithShape="0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TextBox 48"/>
          <p:cNvSpPr txBox="1"/>
          <p:nvPr/>
        </p:nvSpPr>
        <p:spPr>
          <a:xfrm>
            <a:off x="7146360" y="1762382"/>
            <a:ext cx="17796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/>
              <a:t>(piecewise-</a:t>
            </a:r>
            <a:r>
              <a:rPr lang="en-US" sz="1400" i="1" dirty="0" err="1"/>
              <a:t>const</a:t>
            </a:r>
            <a:r>
              <a:rPr lang="en-US" sz="1400" i="1" dirty="0"/>
              <a:t> w)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7146360" y="3627235"/>
            <a:ext cx="17796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/>
              <a:t>(piecewise-</a:t>
            </a:r>
            <a:r>
              <a:rPr lang="en-US" sz="1400" i="1" dirty="0" err="1"/>
              <a:t>const</a:t>
            </a:r>
            <a:r>
              <a:rPr lang="en-US" sz="1400" i="1" dirty="0"/>
              <a:t> w)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7218604" y="5306460"/>
            <a:ext cx="17796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/>
              <a:t>(piecewise-</a:t>
            </a:r>
            <a:r>
              <a:rPr lang="en-US" sz="1400" i="1" dirty="0" err="1"/>
              <a:t>const</a:t>
            </a:r>
            <a:r>
              <a:rPr lang="en-US" sz="1400" i="1" dirty="0"/>
              <a:t> w)</a:t>
            </a:r>
          </a:p>
        </p:txBody>
      </p:sp>
    </p:spTree>
    <p:extLst>
      <p:ext uri="{BB962C8B-B14F-4D97-AF65-F5344CB8AC3E}">
        <p14:creationId xmlns:p14="http://schemas.microsoft.com/office/powerpoint/2010/main" val="25108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Block Matrix Form for Fluids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294766"/>
          </a:xfrm>
        </p:spPr>
        <p:txBody>
          <a:bodyPr>
            <a:normAutofit lnSpcReduction="10000"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Consider the monolithic, uniform density, low-Mach equation system: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 marL="0" indent="0">
              <a:buNone/>
            </a:pPr>
            <a:r>
              <a:rPr lang="en-US" dirty="0"/>
              <a:t>	</a:t>
            </a:r>
          </a:p>
          <a:p>
            <a:pPr marL="0" indent="0">
              <a:buNone/>
            </a:pPr>
            <a:r>
              <a:rPr lang="en-US" dirty="0"/>
              <a:t>that can be written in block form as: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We seek to factorize this system via: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</a:t>
            </a:r>
            <a:r>
              <a:rPr lang="en-US" b="1" dirty="0"/>
              <a:t>B</a:t>
            </a:r>
            <a:r>
              <a:rPr lang="en-US" b="1" baseline="-25000" dirty="0"/>
              <a:t>2</a:t>
            </a:r>
            <a:r>
              <a:rPr lang="en-US" dirty="0"/>
              <a:t> determines the projection time scale, ideally chosen to approximate </a:t>
            </a:r>
            <a:r>
              <a:rPr lang="en-US" b="1" dirty="0"/>
              <a:t>A</a:t>
            </a:r>
            <a:r>
              <a:rPr lang="en-US" b="1" baseline="30000" dirty="0"/>
              <a:t>-1</a:t>
            </a:r>
          </a:p>
          <a:p>
            <a:pPr>
              <a:buFont typeface="Arial" charset="0"/>
              <a:buChar char="•"/>
            </a:pPr>
            <a:r>
              <a:rPr lang="en-US" dirty="0"/>
              <a:t> </a:t>
            </a:r>
            <a:r>
              <a:rPr lang="en-US" b="1" dirty="0"/>
              <a:t>B</a:t>
            </a:r>
            <a:r>
              <a:rPr lang="en-US" b="1" baseline="-25000" dirty="0"/>
              <a:t>1</a:t>
            </a:r>
            <a:r>
              <a:rPr lang="en-US" dirty="0"/>
              <a:t> controls the projection error, ideally chosen to cancel </a:t>
            </a:r>
            <a:r>
              <a:rPr lang="en-US" b="1" dirty="0"/>
              <a:t>BD</a:t>
            </a:r>
            <a:r>
              <a:rPr lang="en-US" b="1" baseline="-25000" dirty="0"/>
              <a:t>2</a:t>
            </a:r>
            <a:r>
              <a:rPr lang="en-US" b="1" dirty="0"/>
              <a:t>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835798" y="3303123"/>
                <a:ext cx="2407535" cy="54341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charset="0"/>
                                  </a:rPr>
                                  <m:t>𝐴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𝐺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𝐷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mr-I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𝑢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mr-I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𝑝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charset="0"/>
                                  </a:rPr>
                                  <m:t>𝑓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5798" y="3303123"/>
                <a:ext cx="2407535" cy="54341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789670" y="4342479"/>
                <a:ext cx="7012929" cy="54341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charset="0"/>
                                  </a:rPr>
                                  <m:t>𝐴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𝐺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𝐷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mr-IN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≈</m:t>
                      </m:r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charset="0"/>
                                  </a:rPr>
                                  <m:t>𝐴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𝐷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charset="0"/>
                                  </a:rPr>
                                  <m:t>𝐼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𝐼</m:t>
                                </m:r>
                              </m:e>
                            </m:mr>
                          </m:m>
                        </m:e>
                      </m:d>
                      <m:r>
                        <a:rPr lang="mr-IN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≈</m:t>
                      </m:r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𝐴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𝐴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𝐺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𝐷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𝐷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𝐺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)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mr-I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𝑢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mr-I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𝑝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charset="0"/>
                                  </a:rPr>
                                  <m:t>𝑓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670" y="4342479"/>
                <a:ext cx="7012929" cy="543418"/>
              </a:xfrm>
              <a:prstGeom prst="rect">
                <a:avLst/>
              </a:prstGeom>
              <a:blipFill>
                <a:blip r:embed="rId3"/>
                <a:stretch>
                  <a:fillRect b="-15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6111062" y="4931139"/>
                <a:ext cx="240753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𝐴</m:t>
                          </m:r>
                        </m:e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1062" y="4931139"/>
                <a:ext cx="2407535" cy="276999"/>
              </a:xfrm>
              <a:prstGeom prst="rect">
                <a:avLst/>
              </a:prstGeom>
              <a:blipFill rotWithShape="0">
                <a:blip r:embed="rId4"/>
                <a:stretch>
                  <a:fillRect t="-2222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6284684" y="5254549"/>
                <a:ext cx="240753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=−</m:t>
                      </m:r>
                      <m:r>
                        <a:rPr lang="en-US" b="0" i="1" smtClean="0">
                          <a:latin typeface="Cambria Math" charset="0"/>
                        </a:rPr>
                        <m:t>𝐷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4684" y="5254549"/>
                <a:ext cx="2407535" cy="276999"/>
              </a:xfrm>
              <a:prstGeom prst="rect">
                <a:avLst/>
              </a:prstGeom>
              <a:blipFill rotWithShape="0">
                <a:blip r:embed="rId5"/>
                <a:stretch>
                  <a:fillRect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/>
          <p:cNvSpPr txBox="1"/>
          <p:nvPr/>
        </p:nvSpPr>
        <p:spPr>
          <a:xfrm>
            <a:off x="1446836" y="5044493"/>
            <a:ext cx="4839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the exact factorization can be recovered by defining:</a:t>
            </a:r>
          </a:p>
        </p:txBody>
      </p:sp>
      <p:sp>
        <p:nvSpPr>
          <p:cNvPr id="14" name="Left Brace 13"/>
          <p:cNvSpPr/>
          <p:nvPr/>
        </p:nvSpPr>
        <p:spPr>
          <a:xfrm>
            <a:off x="6400434" y="4925517"/>
            <a:ext cx="381964" cy="69105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2316496" y="2289636"/>
                <a:ext cx="3759846" cy="49000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mr-I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𝜕𝜌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den>
                    </m:f>
                    <m:r>
                      <a:rPr lang="en-US" i="1">
                        <a:latin typeface="Cambria Math" charset="0"/>
                      </a:rPr>
                      <m:t>+</m:t>
                    </m:r>
                    <m:f>
                      <m:fPr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𝜕𝜌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 -</a:t>
                </a:r>
                <a:r>
                  <a:rPr lang="mr-IN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mr-I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𝑖𝑗</m:t>
                            </m:r>
                          </m:sub>
                        </m:sSub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  <m:r>
                      <a:rPr lang="en-US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−</m:t>
                    </m:r>
                    <m:f>
                      <m:fPr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𝑆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6496" y="2289636"/>
                <a:ext cx="3759846" cy="490006"/>
              </a:xfrm>
              <a:prstGeom prst="rect">
                <a:avLst/>
              </a:prstGeom>
              <a:blipFill>
                <a:blip r:embed="rId6"/>
                <a:stretch>
                  <a:fillRect l="-1684" b="-102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3902230" y="1798722"/>
                <a:ext cx="854966" cy="49000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mr-I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</m:sub>
                        </m:sSub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0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2230" y="1798722"/>
                <a:ext cx="854966" cy="490006"/>
              </a:xfrm>
              <a:prstGeom prst="rect">
                <a:avLst/>
              </a:prstGeom>
              <a:blipFill rotWithShape="0">
                <a:blip r:embed="rId7"/>
                <a:stretch>
                  <a:fillRect l="-7143" t="-1250" b="-13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07708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Block Matrix Form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6" y="1441700"/>
            <a:ext cx="8216857" cy="5416300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The approximate factorization 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can be written now as two segregated steps: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This approach seems to be straight forward, however, what errors have we introduced by this procedure of splitting the monolithic (fully coupled) system?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In most cases, </a:t>
            </a:r>
            <a:r>
              <a:rPr lang="en-US" b="1" dirty="0"/>
              <a:t>B</a:t>
            </a:r>
            <a:r>
              <a:rPr lang="en-US" b="1" baseline="-25000" dirty="0"/>
              <a:t>2</a:t>
            </a:r>
            <a:r>
              <a:rPr lang="en-US" dirty="0"/>
              <a:t> is approximately </a:t>
            </a:r>
            <a:r>
              <a:rPr lang="en-US" b="1" dirty="0"/>
              <a:t>A</a:t>
            </a:r>
            <a:r>
              <a:rPr lang="en-US" b="1" baseline="30000" dirty="0"/>
              <a:t>-1</a:t>
            </a:r>
            <a:r>
              <a:rPr lang="en-US" dirty="0"/>
              <a:t> and a first-order temporal splitting error is noted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881422" y="1903609"/>
                <a:ext cx="7012929" cy="54341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charset="0"/>
                                  </a:rPr>
                                  <m:t>𝐴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𝐺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𝐷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mr-IN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≈</m:t>
                      </m:r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charset="0"/>
                                  </a:rPr>
                                  <m:t>𝐴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𝐷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charset="0"/>
                                  </a:rPr>
                                  <m:t>𝐼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𝐼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𝐴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𝐴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𝐺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𝐷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𝐷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𝐺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)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mr-I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𝑢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mr-I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𝑝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charset="0"/>
                                  </a:rPr>
                                  <m:t>𝑓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422" y="1903609"/>
                <a:ext cx="7012929" cy="543418"/>
              </a:xfrm>
              <a:prstGeom prst="rect">
                <a:avLst/>
              </a:prstGeom>
              <a:blipFill>
                <a:blip r:embed="rId2"/>
                <a:stretch>
                  <a:fillRect b="-15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3194613" y="3094774"/>
                <a:ext cx="2221432" cy="5154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charset="0"/>
                                  </a:rPr>
                                  <m:t>𝐴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𝐷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acc>
                                  <m:accPr>
                                    <m:chr m:val="̂"/>
                                    <m:ctrlPr>
                                      <a:rPr lang="mr-I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𝑢</m:t>
                                    </m:r>
                                  </m:e>
                                </m:acc>
                              </m:e>
                            </m:mr>
                            <m:mr>
                              <m:e>
                                <m:acc>
                                  <m:accPr>
                                    <m:chr m:val="̂"/>
                                    <m:ctrlPr>
                                      <a:rPr lang="mr-I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𝑝</m:t>
                                    </m:r>
                                  </m:e>
                                </m:acc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charset="0"/>
                                  </a:rPr>
                                  <m:t>𝑓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4613" y="3094774"/>
                <a:ext cx="2221432" cy="51546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3356660" y="3986274"/>
                <a:ext cx="2221432" cy="54341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charset="0"/>
                                  </a:rPr>
                                  <m:t>𝐼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𝐼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mr-I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𝑢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mr-I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𝑝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acc>
                                  <m:accPr>
                                    <m:chr m:val="̂"/>
                                    <m:ctrlPr>
                                      <a:rPr lang="mr-IN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𝑢</m:t>
                                    </m:r>
                                  </m:e>
                                </m:acc>
                              </m:e>
                            </m:mr>
                            <m:mr>
                              <m:e>
                                <m:acc>
                                  <m:accPr>
                                    <m:chr m:val="̂"/>
                                    <m:ctrlPr>
                                      <a:rPr lang="mr-IN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𝑝</m:t>
                                    </m:r>
                                  </m:e>
                                </m:acc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6660" y="3986274"/>
                <a:ext cx="2221432" cy="543418"/>
              </a:xfrm>
              <a:prstGeom prst="rect">
                <a:avLst/>
              </a:prstGeom>
              <a:blipFill>
                <a:blip r:embed="rId4"/>
                <a:stretch>
                  <a:fillRect t="-6818"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/>
          <p:cNvSpPr txBox="1"/>
          <p:nvPr/>
        </p:nvSpPr>
        <p:spPr>
          <a:xfrm>
            <a:off x="740780" y="3165319"/>
            <a:ext cx="2682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Momentum and Continuity: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648272" y="4068277"/>
            <a:ext cx="1774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Nodal Projection: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5172978" y="3041501"/>
                <a:ext cx="2221432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𝐴</m:t>
                      </m:r>
                      <m:acc>
                        <m:accPr>
                          <m:chr m:val="̂"/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charset="0"/>
                            </a:rPr>
                            <m:t>𝑢</m:t>
                          </m:r>
                        </m:e>
                      </m:acc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</a:rPr>
                        <m:t>𝑓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2978" y="3041501"/>
                <a:ext cx="2221432" cy="276999"/>
              </a:xfrm>
              <a:prstGeom prst="rect">
                <a:avLst/>
              </a:prstGeom>
              <a:blipFill rotWithShape="0">
                <a:blip r:embed="rId5"/>
                <a:stretch>
                  <a:fillRect t="-20000" b="-3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5471026" y="3405430"/>
                <a:ext cx="2221432" cy="2841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𝐷</m:t>
                      </m:r>
                      <m:acc>
                        <m:accPr>
                          <m:chr m:val="̂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charset="0"/>
                            </a:rPr>
                            <m:t>𝑢</m:t>
                          </m:r>
                        </m:e>
                      </m:acc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𝐵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acc>
                        <m:accPr>
                          <m:chr m:val="̂"/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charset="0"/>
                            </a:rPr>
                            <m:t>𝑝</m:t>
                          </m:r>
                        </m:e>
                      </m:acc>
                      <m:r>
                        <a:rPr lang="en-US" b="0" i="1" smtClean="0">
                          <a:latin typeface="Cambria Math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1026" y="3405430"/>
                <a:ext cx="2221432" cy="284180"/>
              </a:xfrm>
              <a:prstGeom prst="rect">
                <a:avLst/>
              </a:prstGeom>
              <a:blipFill rotWithShape="0">
                <a:blip r:embed="rId6"/>
                <a:stretch>
                  <a:fillRect t="-19565" b="-2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Left Brace 18"/>
          <p:cNvSpPr/>
          <p:nvPr/>
        </p:nvSpPr>
        <p:spPr>
          <a:xfrm>
            <a:off x="5387110" y="3013450"/>
            <a:ext cx="381964" cy="69105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5925334" y="4010008"/>
                <a:ext cx="290751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𝑢</m:t>
                          </m:r>
                        </m:e>
                        <m:sup>
                          <m:r>
                            <a:rPr lang="en-US" i="1">
                              <a:latin typeface="Cambria Math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+</m:t>
                          </m:r>
                          <m:r>
                            <a:rPr lang="en-US" i="1">
                              <a:latin typeface="Cambria Math" charset="0"/>
                            </a:rPr>
                            <m:t>1</m:t>
                          </m:r>
                        </m:sup>
                      </m:sSup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charset="0"/>
                            </a:rPr>
                            <m:t>𝑢</m:t>
                          </m:r>
                        </m:e>
                      </m:acc>
                      <m:r>
                        <a:rPr lang="en-US" b="0" i="1" smtClean="0">
                          <a:latin typeface="Cambria Math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</m:t>
                      </m:r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𝑝</m:t>
                          </m:r>
                        </m:e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+1</m:t>
                          </m:r>
                        </m:sup>
                      </m:sSup>
                      <m:r>
                        <a:rPr lang="en-US" b="0" i="1" smtClean="0">
                          <a:latin typeface="Cambria Math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5334" y="4010008"/>
                <a:ext cx="2907510" cy="276999"/>
              </a:xfrm>
              <a:prstGeom prst="rect">
                <a:avLst/>
              </a:prstGeom>
              <a:blipFill>
                <a:blip r:embed="rId7"/>
                <a:stretch>
                  <a:fillRect t="-13043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5925334" y="4310741"/>
                <a:ext cx="290751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𝑝</m:t>
                          </m:r>
                        </m:e>
                        <m:sup>
                          <m:r>
                            <a:rPr lang="en-US" i="1">
                              <a:latin typeface="Cambria Math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+</m:t>
                          </m:r>
                          <m:r>
                            <a:rPr lang="en-US" i="1">
                              <a:latin typeface="Cambria Math" charset="0"/>
                            </a:rPr>
                            <m:t>1</m:t>
                          </m:r>
                        </m:sup>
                      </m:sSup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𝑝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5334" y="4310741"/>
                <a:ext cx="2907510" cy="276999"/>
              </a:xfrm>
              <a:prstGeom prst="rect">
                <a:avLst/>
              </a:prstGeom>
              <a:blipFill rotWithShape="0">
                <a:blip r:embed="rId8"/>
                <a:stretch>
                  <a:fillRect t="-17391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Left Brace 21"/>
          <p:cNvSpPr/>
          <p:nvPr/>
        </p:nvSpPr>
        <p:spPr>
          <a:xfrm>
            <a:off x="5550018" y="3871471"/>
            <a:ext cx="381964" cy="69105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1900178" y="5619983"/>
                <a:ext cx="5137230" cy="5853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charset="0"/>
                                  </a:rPr>
                                  <m:t>𝐴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𝐺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𝐷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mr-I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𝑢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mr-I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𝑝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charset="0"/>
                                  </a:rPr>
                                  <m:t>𝑓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d>
                                  <m:dPr>
                                    <m:ctrlPr>
                                      <a:rPr lang="mr-I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charset="0"/>
                                      </a:rPr>
                                      <m:t>𝐼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−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𝐴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𝐵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charset="0"/>
                                  </a:rPr>
                                  <m:t>𝐺</m:t>
                                </m:r>
                                <m:sSup>
                                  <m:sSupPr>
                                    <m:ctrlPr>
                                      <a:rPr lang="mr-I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𝑝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mr-I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−</m:t>
                                    </m:r>
                                    <m:d>
                                      <m:dPr>
                                        <m:ctrlPr>
                                          <a:rPr lang="mr-IN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𝐵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r>
                                          <a:rPr lang="en-US" b="0" i="1" smtClean="0">
                                            <a:latin typeface="Cambria Math" charset="0"/>
                                          </a:rPr>
                                          <m:t>+</m:t>
                                        </m:r>
                                        <m:r>
                                          <a:rPr lang="en-US" b="0" i="1" smtClean="0">
                                            <a:latin typeface="Cambria Math" charset="0"/>
                                          </a:rPr>
                                          <m:t>𝐷</m:t>
                                        </m:r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𝐵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r>
                                          <a:rPr lang="en-US" b="0" i="1" smtClean="0">
                                            <a:latin typeface="Cambria Math" charset="0"/>
                                          </a:rPr>
                                          <m:t>𝐺</m:t>
                                        </m:r>
                                      </m:e>
                                    </m:d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𝑝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0178" y="5619983"/>
                <a:ext cx="5137230" cy="585353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/>
          <p:cNvSpPr txBox="1"/>
          <p:nvPr/>
        </p:nvSpPr>
        <p:spPr>
          <a:xfrm>
            <a:off x="6741750" y="5712771"/>
            <a:ext cx="10649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Exact </a:t>
            </a:r>
            <a:r>
              <a:rPr lang="en-US" dirty="0" err="1">
                <a:latin typeface="+mj-lt"/>
              </a:rPr>
              <a:t>iff</a:t>
            </a:r>
            <a:r>
              <a:rPr lang="en-US" dirty="0">
                <a:latin typeface="+mj-lt"/>
              </a:rPr>
              <a:t>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7032115" y="5620193"/>
                <a:ext cx="240753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𝐴</m:t>
                          </m:r>
                        </m:e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2115" y="5620193"/>
                <a:ext cx="2407535" cy="276999"/>
              </a:xfrm>
              <a:prstGeom prst="rect">
                <a:avLst/>
              </a:prstGeom>
              <a:blipFill rotWithShape="0">
                <a:blip r:embed="rId10"/>
                <a:stretch>
                  <a:fillRect t="-2222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7205737" y="5943603"/>
                <a:ext cx="240753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=−</m:t>
                      </m:r>
                      <m:r>
                        <a:rPr lang="en-US" b="0" i="1" smtClean="0">
                          <a:latin typeface="Cambria Math" charset="0"/>
                        </a:rPr>
                        <m:t>𝐷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5737" y="5943603"/>
                <a:ext cx="2407535" cy="276999"/>
              </a:xfrm>
              <a:prstGeom prst="rect">
                <a:avLst/>
              </a:prstGeom>
              <a:blipFill rotWithShape="0">
                <a:blip r:embed="rId11"/>
                <a:stretch>
                  <a:fillRect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6096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Recall Mesh Structure… ”co-located”, or “equal-order”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6" y="1441700"/>
            <a:ext cx="8216857" cy="5416300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We have the choice of where the DOFs are solved… Our choice?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0BA7BB-91F7-E745-928F-88152DBCB8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751" y="1895162"/>
            <a:ext cx="4862912" cy="4549175"/>
          </a:xfrm>
          <a:prstGeom prst="rect">
            <a:avLst/>
          </a:prstGeom>
        </p:spPr>
      </p:pic>
      <p:sp>
        <p:nvSpPr>
          <p:cNvPr id="93" name="Text Placeholder 4">
            <a:extLst>
              <a:ext uri="{FF2B5EF4-FFF2-40B4-BE49-F238E27FC236}">
                <a16:creationId xmlns:a16="http://schemas.microsoft.com/office/drawing/2014/main" id="{B61D3920-BD13-F94D-B91C-15FBDB86B947}"/>
              </a:ext>
            </a:extLst>
          </p:cNvPr>
          <p:cNvSpPr txBox="1">
            <a:spLocks/>
          </p:cNvSpPr>
          <p:nvPr/>
        </p:nvSpPr>
        <p:spPr>
          <a:xfrm>
            <a:off x="5452304" y="2481942"/>
            <a:ext cx="3353945" cy="283028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68576" indent="-68576" algn="l" defTabSz="685749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28801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6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42516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56231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69946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824939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4928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491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490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Here, all variables are solved at the same location (nodes/vertices or cell-centers)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Underlying basis for each DOF is the same, i.e., “equal-order” interpolation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already have noted the gradient operator in 1-D that might pose some problems…</a:t>
            </a:r>
          </a:p>
        </p:txBody>
      </p: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234C40CD-F35A-CF4C-8B2A-6DA2662299A7}"/>
              </a:ext>
            </a:extLst>
          </p:cNvPr>
          <p:cNvCxnSpPr/>
          <p:nvPr/>
        </p:nvCxnSpPr>
        <p:spPr>
          <a:xfrm>
            <a:off x="4354368" y="6635443"/>
            <a:ext cx="457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Oval 94">
            <a:extLst>
              <a:ext uri="{FF2B5EF4-FFF2-40B4-BE49-F238E27FC236}">
                <a16:creationId xmlns:a16="http://schemas.microsoft.com/office/drawing/2014/main" id="{51921775-B1C3-4948-B58E-5145C5F60CDE}"/>
              </a:ext>
            </a:extLst>
          </p:cNvPr>
          <p:cNvSpPr/>
          <p:nvPr/>
        </p:nvSpPr>
        <p:spPr>
          <a:xfrm>
            <a:off x="4262928" y="657121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A4A866AF-04C2-DD41-92B2-1F7FA601EE8D}"/>
              </a:ext>
            </a:extLst>
          </p:cNvPr>
          <p:cNvSpPr/>
          <p:nvPr/>
        </p:nvSpPr>
        <p:spPr>
          <a:xfrm>
            <a:off x="8834928" y="653468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007A0F6A-37D0-DA48-ADB8-C1875F078DC3}"/>
              </a:ext>
            </a:extLst>
          </p:cNvPr>
          <p:cNvSpPr/>
          <p:nvPr/>
        </p:nvSpPr>
        <p:spPr>
          <a:xfrm>
            <a:off x="6548928" y="654368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C61AB127-961E-9A45-899B-2FC2709A2FF0}"/>
              </a:ext>
            </a:extLst>
          </p:cNvPr>
          <p:cNvSpPr txBox="1"/>
          <p:nvPr/>
        </p:nvSpPr>
        <p:spPr>
          <a:xfrm>
            <a:off x="4116162" y="6203921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j-1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D74BF093-9F18-D542-9A42-D3D46201DA6D}"/>
              </a:ext>
            </a:extLst>
          </p:cNvPr>
          <p:cNvSpPr txBox="1"/>
          <p:nvPr/>
        </p:nvSpPr>
        <p:spPr>
          <a:xfrm>
            <a:off x="6505555" y="6203921"/>
            <a:ext cx="269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j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9EE9E1A9-7BC6-9D47-8ADC-3136C8148543}"/>
              </a:ext>
            </a:extLst>
          </p:cNvPr>
          <p:cNvSpPr txBox="1"/>
          <p:nvPr/>
        </p:nvSpPr>
        <p:spPr>
          <a:xfrm>
            <a:off x="8688162" y="6183352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j+1</a:t>
            </a:r>
          </a:p>
        </p:txBody>
      </p:sp>
      <p:sp>
        <p:nvSpPr>
          <p:cNvPr id="101" name="Triangle 100">
            <a:extLst>
              <a:ext uri="{FF2B5EF4-FFF2-40B4-BE49-F238E27FC236}">
                <a16:creationId xmlns:a16="http://schemas.microsoft.com/office/drawing/2014/main" id="{27D58FE4-6B6F-8042-A96E-DA65C70CFE26}"/>
              </a:ext>
            </a:extLst>
          </p:cNvPr>
          <p:cNvSpPr/>
          <p:nvPr/>
        </p:nvSpPr>
        <p:spPr>
          <a:xfrm>
            <a:off x="7759334" y="6579341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Triangle 101">
            <a:extLst>
              <a:ext uri="{FF2B5EF4-FFF2-40B4-BE49-F238E27FC236}">
                <a16:creationId xmlns:a16="http://schemas.microsoft.com/office/drawing/2014/main" id="{47C3AF57-5DE4-B842-BA38-718A4C71DA5F}"/>
              </a:ext>
            </a:extLst>
          </p:cNvPr>
          <p:cNvSpPr/>
          <p:nvPr/>
        </p:nvSpPr>
        <p:spPr>
          <a:xfrm>
            <a:off x="5411904" y="6572686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4B0470B4-7DBB-E440-9A3D-D1B326D7CD76}"/>
                  </a:ext>
                </a:extLst>
              </p:cNvPr>
              <p:cNvSpPr txBox="1"/>
              <p:nvPr/>
            </p:nvSpPr>
            <p:spPr>
              <a:xfrm>
                <a:off x="5847931" y="5465632"/>
                <a:ext cx="2562689" cy="6685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charset="0"/>
                            </a:rPr>
                            <m:t>𝑮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mr-I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𝑗</m:t>
                                  </m:r>
                                  <m:r>
                                    <a:rPr lang="en-US" i="1">
                                      <a:latin typeface="Cambria Math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𝑗</m:t>
                                  </m:r>
                                  <m:r>
                                    <a:rPr lang="en-US" i="1">
                                      <a:latin typeface="Cambria Math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mr-I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4B0470B4-7DBB-E440-9A3D-D1B326D7CD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7931" y="5465632"/>
                <a:ext cx="2562689" cy="668516"/>
              </a:xfrm>
              <a:prstGeom prst="rect">
                <a:avLst/>
              </a:prstGeom>
              <a:blipFill>
                <a:blip r:embed="rId3"/>
                <a:stretch>
                  <a:fillRect b="-5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21800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Staggered…..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1288809"/>
          </a:xfrm>
        </p:spPr>
        <p:txBody>
          <a:bodyPr/>
          <a:lstStyle/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Velocity degree-of-freedom is staggered relative to pressure and other primitives, e.g., enthalpy, mixture fraction, etc.</a:t>
            </a:r>
          </a:p>
        </p:txBody>
      </p:sp>
      <p:sp>
        <p:nvSpPr>
          <p:cNvPr id="6" name="Rectangle 5"/>
          <p:cNvSpPr/>
          <p:nvPr/>
        </p:nvSpPr>
        <p:spPr>
          <a:xfrm>
            <a:off x="2085972" y="4075405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2729524" y="465609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085972" y="5411374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2729524" y="6000989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3555957" y="4075405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4199509" y="465609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2085972" y="2730509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2729524" y="3311197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615987" y="4075405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1259539" y="465609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3555957" y="2730509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4199509" y="3311197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3555957" y="5411374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4199509" y="6000989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615986" y="5411374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1259538" y="6000989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615986" y="2730509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1259538" y="3311197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4972973" y="115478"/>
            <a:ext cx="23855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Stencil for CC-quantities</a:t>
            </a:r>
          </a:p>
        </p:txBody>
      </p:sp>
      <p:sp>
        <p:nvSpPr>
          <p:cNvPr id="39" name="Oval 38"/>
          <p:cNvSpPr/>
          <p:nvPr/>
        </p:nvSpPr>
        <p:spPr>
          <a:xfrm>
            <a:off x="7335940" y="21589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Connector 40"/>
          <p:cNvCxnSpPr/>
          <p:nvPr/>
        </p:nvCxnSpPr>
        <p:spPr>
          <a:xfrm flipH="1" flipV="1">
            <a:off x="7313080" y="937867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H="1" flipV="1">
            <a:off x="4911642" y="4747852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flipH="1" flipV="1">
            <a:off x="3441656" y="4747852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flipH="1" flipV="1">
            <a:off x="1971670" y="4747852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H="1" flipV="1">
            <a:off x="4911642" y="3402957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flipH="1" flipV="1">
            <a:off x="3443581" y="3430269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H="1" flipV="1">
            <a:off x="1973595" y="3430269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 flipV="1">
            <a:off x="4890417" y="6115594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H="1" flipV="1">
            <a:off x="3420431" y="6115594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H="1" flipV="1">
            <a:off x="1950445" y="6115594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H="1" flipV="1">
            <a:off x="536335" y="4744298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H="1" flipV="1">
            <a:off x="487466" y="3402957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H="1" flipV="1">
            <a:off x="501686" y="6097486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rot="-5400000" flipH="1" flipV="1">
            <a:off x="4176649" y="2730509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rot="-5400000" flipH="1" flipV="1">
            <a:off x="4176649" y="4075404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rot="-5400000" flipH="1" flipV="1">
            <a:off x="4176649" y="5420300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rot="-5400000" flipH="1" flipV="1">
            <a:off x="2697025" y="2720859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 rot="-5400000" flipH="1" flipV="1">
            <a:off x="2697025" y="4065754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 rot="-5400000" flipH="1" flipV="1">
            <a:off x="2697025" y="5410650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 rot="-5400000" flipH="1" flipV="1">
            <a:off x="1227036" y="2732434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rot="-5400000" flipH="1" flipV="1">
            <a:off x="1227036" y="4077329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rot="-5400000" flipH="1" flipV="1">
            <a:off x="1227036" y="5422225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 rot="-5400000" flipH="1" flipV="1">
            <a:off x="4201730" y="6741746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 rot="-5400000" flipH="1" flipV="1">
            <a:off x="2722106" y="6732096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 rot="-5400000" flipH="1" flipV="1">
            <a:off x="1252117" y="6743671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 77"/>
          <p:cNvSpPr/>
          <p:nvPr/>
        </p:nvSpPr>
        <p:spPr>
          <a:xfrm>
            <a:off x="5329141" y="720092"/>
            <a:ext cx="20221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Stencil for x-velocity</a:t>
            </a:r>
          </a:p>
        </p:txBody>
      </p:sp>
      <p:sp>
        <p:nvSpPr>
          <p:cNvPr id="81" name="Rectangle 80"/>
          <p:cNvSpPr/>
          <p:nvPr/>
        </p:nvSpPr>
        <p:spPr>
          <a:xfrm>
            <a:off x="2747419" y="3427272"/>
            <a:ext cx="164984" cy="2670213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solidFill>
              <a:srgbClr val="00B050"/>
            </a:solidFill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 rot="5400000">
            <a:off x="2757488" y="3318027"/>
            <a:ext cx="188286" cy="2878639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solidFill>
              <a:srgbClr val="00B050"/>
            </a:solidFill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 rot="5400000">
            <a:off x="6415762" y="3240133"/>
            <a:ext cx="207692" cy="2981726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solidFill>
              <a:srgbClr val="002060"/>
            </a:solidFill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5025942" y="4075405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7" name="Straight Connector 86"/>
          <p:cNvCxnSpPr/>
          <p:nvPr/>
        </p:nvCxnSpPr>
        <p:spPr>
          <a:xfrm flipH="1" flipV="1">
            <a:off x="6381627" y="4733330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Oval 87"/>
          <p:cNvSpPr/>
          <p:nvPr/>
        </p:nvSpPr>
        <p:spPr>
          <a:xfrm>
            <a:off x="5669494" y="4670618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9" name="Straight Connector 88"/>
          <p:cNvCxnSpPr/>
          <p:nvPr/>
        </p:nvCxnSpPr>
        <p:spPr>
          <a:xfrm rot="-5400000" flipH="1" flipV="1">
            <a:off x="5678093" y="5420300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 rot="-5400000" flipH="1" flipV="1">
            <a:off x="5646634" y="4075405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ectangle 90"/>
          <p:cNvSpPr/>
          <p:nvPr/>
        </p:nvSpPr>
        <p:spPr>
          <a:xfrm>
            <a:off x="6495927" y="4075405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2" name="Straight Connector 91"/>
          <p:cNvCxnSpPr/>
          <p:nvPr/>
        </p:nvCxnSpPr>
        <p:spPr>
          <a:xfrm flipH="1" flipV="1">
            <a:off x="7851612" y="4725197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Oval 92"/>
          <p:cNvSpPr/>
          <p:nvPr/>
        </p:nvSpPr>
        <p:spPr>
          <a:xfrm>
            <a:off x="7139479" y="4662485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4" name="Straight Connector 93"/>
          <p:cNvCxnSpPr/>
          <p:nvPr/>
        </p:nvCxnSpPr>
        <p:spPr>
          <a:xfrm rot="-5400000" flipH="1" flipV="1">
            <a:off x="7148078" y="5412167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 rot="-5400000" flipH="1" flipV="1">
            <a:off x="7116619" y="4067272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Rectangle 95"/>
          <p:cNvSpPr/>
          <p:nvPr/>
        </p:nvSpPr>
        <p:spPr>
          <a:xfrm>
            <a:off x="5025942" y="5411374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/>
          <p:cNvSpPr/>
          <p:nvPr/>
        </p:nvSpPr>
        <p:spPr>
          <a:xfrm>
            <a:off x="5669494" y="6003637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6495927" y="5411374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/>
          <p:cNvSpPr/>
          <p:nvPr/>
        </p:nvSpPr>
        <p:spPr>
          <a:xfrm>
            <a:off x="7139479" y="6003637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0" name="Straight Connector 99"/>
          <p:cNvCxnSpPr/>
          <p:nvPr/>
        </p:nvCxnSpPr>
        <p:spPr>
          <a:xfrm rot="-5400000" flipH="1" flipV="1">
            <a:off x="7141700" y="6744394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/>
          <p:nvPr/>
        </p:nvCxnSpPr>
        <p:spPr>
          <a:xfrm rot="-5400000" flipH="1" flipV="1">
            <a:off x="5662076" y="6734744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 flipH="1" flipV="1">
            <a:off x="7855466" y="6105944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 flipH="1" flipV="1">
            <a:off x="6385480" y="6105944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Rectangle 105"/>
          <p:cNvSpPr/>
          <p:nvPr/>
        </p:nvSpPr>
        <p:spPr>
          <a:xfrm>
            <a:off x="5027870" y="2732434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/>
          <p:cNvSpPr/>
          <p:nvPr/>
        </p:nvSpPr>
        <p:spPr>
          <a:xfrm>
            <a:off x="5671422" y="3313122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/>
          <p:cNvSpPr/>
          <p:nvPr/>
        </p:nvSpPr>
        <p:spPr>
          <a:xfrm>
            <a:off x="6497855" y="2732434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/>
          <p:cNvSpPr/>
          <p:nvPr/>
        </p:nvSpPr>
        <p:spPr>
          <a:xfrm>
            <a:off x="7141407" y="3313122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0" name="Straight Connector 109"/>
          <p:cNvCxnSpPr/>
          <p:nvPr/>
        </p:nvCxnSpPr>
        <p:spPr>
          <a:xfrm flipH="1" flipV="1">
            <a:off x="7853540" y="3404882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 rot="-5400000" flipH="1" flipV="1">
            <a:off x="7118546" y="2732434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/>
          <p:nvPr/>
        </p:nvCxnSpPr>
        <p:spPr>
          <a:xfrm rot="-5400000" flipH="1" flipV="1">
            <a:off x="5638922" y="2722784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/>
          <p:nvPr/>
        </p:nvCxnSpPr>
        <p:spPr>
          <a:xfrm flipH="1" flipV="1">
            <a:off x="6381627" y="3439610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Rectangle 113"/>
          <p:cNvSpPr/>
          <p:nvPr/>
        </p:nvSpPr>
        <p:spPr>
          <a:xfrm rot="5400000">
            <a:off x="6277434" y="-346241"/>
            <a:ext cx="207692" cy="2981726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solidFill>
              <a:srgbClr val="002060"/>
            </a:solidFill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/>
          <p:cNvSpPr/>
          <p:nvPr/>
        </p:nvSpPr>
        <p:spPr>
          <a:xfrm>
            <a:off x="5665614" y="2606559"/>
            <a:ext cx="207692" cy="2981726"/>
          </a:xfrm>
          <a:prstGeom prst="rect">
            <a:avLst/>
          </a:prstGeom>
          <a:solidFill>
            <a:schemeClr val="tx2">
              <a:lumMod val="60000"/>
              <a:lumOff val="40000"/>
              <a:alpha val="10000"/>
            </a:schemeClr>
          </a:solidFill>
          <a:ln>
            <a:solidFill>
              <a:srgbClr val="002060"/>
            </a:solidFill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/>
          <p:cNvSpPr/>
          <p:nvPr/>
        </p:nvSpPr>
        <p:spPr>
          <a:xfrm>
            <a:off x="5350366" y="1300837"/>
            <a:ext cx="20125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Stencil for y-velocity</a:t>
            </a:r>
          </a:p>
        </p:txBody>
      </p:sp>
      <p:sp>
        <p:nvSpPr>
          <p:cNvPr id="117" name="Rectangle 116"/>
          <p:cNvSpPr/>
          <p:nvPr/>
        </p:nvSpPr>
        <p:spPr>
          <a:xfrm rot="5400000">
            <a:off x="6298659" y="234504"/>
            <a:ext cx="207692" cy="2981726"/>
          </a:xfrm>
          <a:prstGeom prst="rect">
            <a:avLst/>
          </a:prstGeom>
          <a:solidFill>
            <a:schemeClr val="accent6">
              <a:alpha val="10000"/>
            </a:schemeClr>
          </a:solidFill>
          <a:ln>
            <a:solidFill>
              <a:srgbClr val="002060"/>
            </a:solidFill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8" name="Straight Connector 117"/>
          <p:cNvCxnSpPr/>
          <p:nvPr/>
        </p:nvCxnSpPr>
        <p:spPr>
          <a:xfrm rot="-5400000" flipH="1" flipV="1">
            <a:off x="7313080" y="1441700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Rectangle 118"/>
          <p:cNvSpPr/>
          <p:nvPr/>
        </p:nvSpPr>
        <p:spPr>
          <a:xfrm rot="5400000">
            <a:off x="6277434" y="-910469"/>
            <a:ext cx="207692" cy="2981726"/>
          </a:xfrm>
          <a:prstGeom prst="rect">
            <a:avLst/>
          </a:prstGeom>
          <a:solidFill>
            <a:schemeClr val="accent2">
              <a:alpha val="10000"/>
            </a:schemeClr>
          </a:solidFill>
          <a:ln>
            <a:solidFill>
              <a:srgbClr val="002060"/>
            </a:solidFill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6406329" y="3234334"/>
            <a:ext cx="207692" cy="2981726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solidFill>
              <a:srgbClr val="002060"/>
            </a:solidFill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 rot="5400000">
            <a:off x="5687773" y="2520636"/>
            <a:ext cx="229641" cy="3113571"/>
          </a:xfrm>
          <a:prstGeom prst="rect">
            <a:avLst/>
          </a:prstGeom>
          <a:solidFill>
            <a:schemeClr val="tx2">
              <a:lumMod val="60000"/>
              <a:lumOff val="40000"/>
              <a:alpha val="10000"/>
            </a:schemeClr>
          </a:solidFill>
          <a:ln>
            <a:solidFill>
              <a:srgbClr val="002060"/>
            </a:solidFill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185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Staggered…..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1288809"/>
          </a:xfrm>
        </p:spPr>
        <p:txBody>
          <a:bodyPr/>
          <a:lstStyle/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Operators are now very compact and local…</a:t>
            </a:r>
          </a:p>
        </p:txBody>
      </p:sp>
      <p:sp>
        <p:nvSpPr>
          <p:cNvPr id="6" name="Rectangle 5"/>
          <p:cNvSpPr/>
          <p:nvPr/>
        </p:nvSpPr>
        <p:spPr>
          <a:xfrm>
            <a:off x="2085972" y="4075405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2729524" y="465609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2729524" y="6000989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4199509" y="465609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2729524" y="3311197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1259539" y="465609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4972973" y="115478"/>
            <a:ext cx="23855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Stencil for CC-quantities</a:t>
            </a:r>
          </a:p>
        </p:txBody>
      </p:sp>
      <p:sp>
        <p:nvSpPr>
          <p:cNvPr id="39" name="Oval 38"/>
          <p:cNvSpPr/>
          <p:nvPr/>
        </p:nvSpPr>
        <p:spPr>
          <a:xfrm>
            <a:off x="7335940" y="21589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Connector 40"/>
          <p:cNvCxnSpPr/>
          <p:nvPr/>
        </p:nvCxnSpPr>
        <p:spPr>
          <a:xfrm flipH="1" flipV="1">
            <a:off x="7313080" y="937867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H="1" flipV="1">
            <a:off x="4911642" y="4747852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flipH="1" flipV="1">
            <a:off x="3441656" y="4747852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flipH="1" flipV="1">
            <a:off x="1971670" y="4747852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 rot="-5400000" flipH="1" flipV="1">
            <a:off x="2697025" y="4065754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 rot="-5400000" flipH="1" flipV="1">
            <a:off x="2697025" y="5410650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 77"/>
          <p:cNvSpPr/>
          <p:nvPr/>
        </p:nvSpPr>
        <p:spPr>
          <a:xfrm>
            <a:off x="5329141" y="720092"/>
            <a:ext cx="20221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Stencil for x-velocity</a:t>
            </a:r>
          </a:p>
        </p:txBody>
      </p:sp>
      <p:sp>
        <p:nvSpPr>
          <p:cNvPr id="81" name="Rectangle 80"/>
          <p:cNvSpPr/>
          <p:nvPr/>
        </p:nvSpPr>
        <p:spPr>
          <a:xfrm>
            <a:off x="2747419" y="3427272"/>
            <a:ext cx="164984" cy="2670213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solidFill>
              <a:srgbClr val="00B050"/>
            </a:solidFill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 rot="5400000">
            <a:off x="2757488" y="3318027"/>
            <a:ext cx="188286" cy="2878639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solidFill>
              <a:srgbClr val="00B050"/>
            </a:solidFill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 rot="5400000">
            <a:off x="6415762" y="3240133"/>
            <a:ext cx="207692" cy="2981726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solidFill>
              <a:srgbClr val="002060"/>
            </a:solidFill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5025942" y="4075405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7" name="Straight Connector 86"/>
          <p:cNvCxnSpPr/>
          <p:nvPr/>
        </p:nvCxnSpPr>
        <p:spPr>
          <a:xfrm flipH="1" flipV="1">
            <a:off x="6381627" y="4733330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Oval 87"/>
          <p:cNvSpPr/>
          <p:nvPr/>
        </p:nvSpPr>
        <p:spPr>
          <a:xfrm>
            <a:off x="5669494" y="4670618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6495927" y="4075405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2" name="Straight Connector 91"/>
          <p:cNvCxnSpPr/>
          <p:nvPr/>
        </p:nvCxnSpPr>
        <p:spPr>
          <a:xfrm flipH="1" flipV="1">
            <a:off x="7851612" y="4725197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Oval 92"/>
          <p:cNvSpPr/>
          <p:nvPr/>
        </p:nvSpPr>
        <p:spPr>
          <a:xfrm>
            <a:off x="7139479" y="4662485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Rectangle 113"/>
          <p:cNvSpPr/>
          <p:nvPr/>
        </p:nvSpPr>
        <p:spPr>
          <a:xfrm rot="5400000">
            <a:off x="6277434" y="-346241"/>
            <a:ext cx="207692" cy="2981726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solidFill>
              <a:srgbClr val="002060"/>
            </a:solidFill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/>
          <p:cNvSpPr/>
          <p:nvPr/>
        </p:nvSpPr>
        <p:spPr>
          <a:xfrm rot="5400000">
            <a:off x="6277434" y="-910469"/>
            <a:ext cx="207692" cy="2981726"/>
          </a:xfrm>
          <a:prstGeom prst="rect">
            <a:avLst/>
          </a:prstGeom>
          <a:solidFill>
            <a:schemeClr val="accent2">
              <a:alpha val="10000"/>
            </a:schemeClr>
          </a:solidFill>
          <a:ln>
            <a:solidFill>
              <a:srgbClr val="002060"/>
            </a:solidFill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TextBox 126"/>
          <p:cNvSpPr txBox="1"/>
          <p:nvPr/>
        </p:nvSpPr>
        <p:spPr>
          <a:xfrm>
            <a:off x="5273966" y="4310213"/>
            <a:ext cx="393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</a:t>
            </a:r>
            <a:r>
              <a:rPr lang="en-US" baseline="-25000" dirty="0"/>
              <a:t>1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713D0F35-A3EF-7541-94AA-521C144CE529}"/>
              </a:ext>
            </a:extLst>
          </p:cNvPr>
          <p:cNvSpPr txBox="1"/>
          <p:nvPr/>
        </p:nvSpPr>
        <p:spPr>
          <a:xfrm>
            <a:off x="7146309" y="4310209"/>
            <a:ext cx="393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</a:t>
            </a:r>
            <a:r>
              <a:rPr lang="en-US" baseline="-25000" dirty="0"/>
              <a:t>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E0AE1084-E5E4-B044-9DA2-CD19B8F79B35}"/>
                  </a:ext>
                </a:extLst>
              </p:cNvPr>
              <p:cNvSpPr txBox="1"/>
              <p:nvPr/>
            </p:nvSpPr>
            <p:spPr>
              <a:xfrm>
                <a:off x="5386057" y="5664356"/>
                <a:ext cx="21327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charset="0"/>
                            </a:rPr>
                            <m:t>𝑮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E0AE1084-E5E4-B044-9DA2-CD19B8F79B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6057" y="5664356"/>
                <a:ext cx="2132763" cy="369332"/>
              </a:xfrm>
              <a:prstGeom prst="rect">
                <a:avLst/>
              </a:prstGeom>
              <a:blipFill>
                <a:blip r:embed="rId2"/>
                <a:stretch>
                  <a:fillRect b="-6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73088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15987" y="223728"/>
            <a:ext cx="7900632" cy="570225"/>
          </a:xfrm>
        </p:spPr>
        <p:txBody>
          <a:bodyPr/>
          <a:lstStyle/>
          <a:p>
            <a:r>
              <a:rPr lang="en-US" dirty="0"/>
              <a:t>Incremental Pressure-Projection </a:t>
            </a:r>
            <a:br>
              <a:rPr lang="en-US" dirty="0"/>
            </a:br>
            <a:r>
              <a:rPr lang="en-US" dirty="0"/>
              <a:t>  without Pressure Stabilization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6" y="1441700"/>
            <a:ext cx="8216857" cy="5416300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Let the inverse of </a:t>
            </a:r>
            <a:r>
              <a:rPr lang="en-US" b="1" dirty="0"/>
              <a:t>A</a:t>
            </a:r>
            <a:r>
              <a:rPr lang="en-US" dirty="0"/>
              <a:t>, </a:t>
            </a:r>
            <a:r>
              <a:rPr lang="en-US" b="1" dirty="0"/>
              <a:t>A</a:t>
            </a:r>
            <a:r>
              <a:rPr lang="en-US" b="1" baseline="30000" dirty="0"/>
              <a:t>-1  </a:t>
            </a:r>
            <a:r>
              <a:rPr lang="en-US" dirty="0"/>
              <a:t>be approximated by </a:t>
            </a:r>
            <a:r>
              <a:rPr lang="en-US" b="1" dirty="0"/>
              <a:t>B</a:t>
            </a:r>
            <a:r>
              <a:rPr lang="en-US" b="1" baseline="-25000" dirty="0"/>
              <a:t>2 </a:t>
            </a:r>
            <a:r>
              <a:rPr lang="en-US" dirty="0"/>
              <a:t>as a scalar, </a:t>
            </a:r>
            <a:r>
              <a:rPr lang="en-US" b="1" dirty="0">
                <a:latin typeface="symbol" charset="2"/>
              </a:rPr>
              <a:t>t </a:t>
            </a:r>
          </a:p>
          <a:p>
            <a:pPr>
              <a:buFont typeface="Arial" charset="0"/>
              <a:buChar char="•"/>
            </a:pPr>
            <a:r>
              <a:rPr lang="en-US" b="1" dirty="0">
                <a:latin typeface="symbol" charset="2"/>
              </a:rPr>
              <a:t> </a:t>
            </a:r>
            <a:r>
              <a:rPr lang="en-US" dirty="0"/>
              <a:t>Let </a:t>
            </a:r>
            <a:r>
              <a:rPr lang="en-US" b="1" dirty="0"/>
              <a:t>B</a:t>
            </a:r>
            <a:r>
              <a:rPr lang="en-US" b="1" baseline="-25000" dirty="0"/>
              <a:t>1</a:t>
            </a:r>
            <a:r>
              <a:rPr lang="en-US" b="1" dirty="0"/>
              <a:t> </a:t>
            </a:r>
            <a:r>
              <a:rPr lang="en-US" dirty="0"/>
              <a:t>be equal to the scaled Laplace operator, -</a:t>
            </a:r>
            <a:r>
              <a:rPr lang="en-US" b="1" dirty="0">
                <a:latin typeface="symbol" charset="2"/>
              </a:rPr>
              <a:t> </a:t>
            </a:r>
            <a:r>
              <a:rPr lang="en-US" b="1" dirty="0" err="1">
                <a:latin typeface="symbol" charset="2"/>
              </a:rPr>
              <a:t>t</a:t>
            </a:r>
            <a:r>
              <a:rPr lang="en-US" b="1" dirty="0" err="1"/>
              <a:t>L</a:t>
            </a:r>
            <a:endParaRPr lang="en-US" b="1" dirty="0"/>
          </a:p>
          <a:p>
            <a:pPr>
              <a:buFont typeface="Arial" charset="0"/>
              <a:buChar char="•"/>
            </a:pPr>
            <a:endParaRPr lang="en-US" b="1" dirty="0">
              <a:latin typeface="symbol" charset="2"/>
            </a:endParaRPr>
          </a:p>
          <a:p>
            <a:pPr>
              <a:buFont typeface="Arial" charset="0"/>
              <a:buChar char="•"/>
            </a:pPr>
            <a:endParaRPr lang="en-US" b="1" dirty="0">
              <a:latin typeface="symbol" charset="2"/>
            </a:endParaRPr>
          </a:p>
          <a:p>
            <a:pPr>
              <a:buFont typeface="Arial" charset="0"/>
              <a:buChar char="•"/>
            </a:pPr>
            <a:endParaRPr lang="en-US" b="1" dirty="0">
              <a:latin typeface="symbol" charset="2"/>
            </a:endParaRPr>
          </a:p>
          <a:p>
            <a:pPr>
              <a:buFont typeface="Arial" charset="0"/>
              <a:buChar char="•"/>
            </a:pPr>
            <a:endParaRPr lang="en-US" b="1" dirty="0">
              <a:latin typeface="symbol" charset="2"/>
            </a:endParaRPr>
          </a:p>
          <a:p>
            <a:pPr>
              <a:buFont typeface="Arial" charset="0"/>
              <a:buChar char="•"/>
            </a:pPr>
            <a:endParaRPr lang="en-US" b="1" dirty="0">
              <a:latin typeface="symbol" charset="2"/>
            </a:endParaRPr>
          </a:p>
          <a:p>
            <a:pPr>
              <a:buFont typeface="Arial" charset="0"/>
              <a:buChar char="•"/>
            </a:pPr>
            <a:r>
              <a:rPr lang="en-US" b="1" dirty="0">
                <a:latin typeface="symbol" charset="2"/>
              </a:rPr>
              <a:t> </a:t>
            </a:r>
            <a:r>
              <a:rPr lang="en-US" dirty="0"/>
              <a:t>The new splitting and stabilization error is given by: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The above can be shown to demonstrate second-order temporal error (coming)</a:t>
            </a:r>
          </a:p>
          <a:p>
            <a:pPr>
              <a:buFont typeface="Arial" charset="0"/>
              <a:buChar char="•"/>
            </a:pPr>
            <a:r>
              <a:rPr lang="en-US" dirty="0"/>
              <a:t> A scheme can be designed such that </a:t>
            </a:r>
            <a:r>
              <a:rPr lang="en-US" b="1" dirty="0"/>
              <a:t>L</a:t>
            </a:r>
            <a:r>
              <a:rPr lang="en-US" dirty="0"/>
              <a:t> = </a:t>
            </a:r>
            <a:r>
              <a:rPr lang="en-US" b="1" dirty="0"/>
              <a:t>DG </a:t>
            </a:r>
            <a:r>
              <a:rPr lang="en-US" dirty="0"/>
              <a:t>(staggered)</a:t>
            </a:r>
          </a:p>
          <a:p>
            <a:pPr>
              <a:buFont typeface="Arial" charset="0"/>
              <a:buChar char="•"/>
            </a:pPr>
            <a:r>
              <a:rPr lang="en-US" dirty="0"/>
              <a:t> A scheme in which </a:t>
            </a:r>
            <a:r>
              <a:rPr lang="en-US" b="1" dirty="0"/>
              <a:t>L</a:t>
            </a:r>
            <a:r>
              <a:rPr lang="en-US" dirty="0"/>
              <a:t> != </a:t>
            </a:r>
            <a:r>
              <a:rPr lang="en-US" b="1" dirty="0"/>
              <a:t>DG </a:t>
            </a:r>
            <a:r>
              <a:rPr lang="en-US" dirty="0"/>
              <a:t>(collocated or equal-order) can show that </a:t>
            </a:r>
            <a:r>
              <a:rPr lang="en-US" b="1" dirty="0"/>
              <a:t>L-DG</a:t>
            </a:r>
            <a:r>
              <a:rPr lang="en-US" dirty="0"/>
              <a:t> ~ 4</a:t>
            </a:r>
            <a:r>
              <a:rPr lang="en-US" baseline="30000" dirty="0"/>
              <a:t>th</a:t>
            </a:r>
            <a:r>
              <a:rPr lang="en-US" dirty="0"/>
              <a:t>-order pressure </a:t>
            </a:r>
            <a:r>
              <a:rPr lang="en-US"/>
              <a:t>stabilization, however</a:t>
            </a:r>
            <a:r>
              <a:rPr lang="en-US" dirty="0"/>
              <a:t>, in this case acting on p</a:t>
            </a:r>
            <a:r>
              <a:rPr lang="en-US" baseline="30000" dirty="0"/>
              <a:t>n+1</a:t>
            </a:r>
            <a:r>
              <a:rPr lang="en-US" dirty="0"/>
              <a:t>-p</a:t>
            </a:r>
            <a:r>
              <a:rPr lang="en-US" baseline="30000" dirty="0"/>
              <a:t>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2563847" y="3306301"/>
                <a:ext cx="3315554" cy="54341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charset="0"/>
                                  </a:rPr>
                                  <m:t>𝐼</m:t>
                                </m:r>
                              </m:e>
                              <m:e>
                                <m:r>
                                  <a:rPr lang="en-US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𝜏</m:t>
                                </m:r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𝐺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𝐼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mr-I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𝑢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mr-I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𝑝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acc>
                                  <m:accPr>
                                    <m:chr m:val="̂"/>
                                    <m:ctrlPr>
                                      <a:rPr lang="mr-IN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𝑢</m:t>
                                    </m:r>
                                  </m:e>
                                </m:acc>
                              </m:e>
                            </m:mr>
                            <m:mr>
                              <m:e>
                                <m:acc>
                                  <m:accPr>
                                    <m:chr m:val="̂"/>
                                    <m:ctrlPr>
                                      <a:rPr lang="mr-IN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𝑝</m:t>
                                    </m:r>
                                  </m:e>
                                </m:acc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mr-IN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𝜏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𝐺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𝑝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𝑛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3847" y="3306301"/>
                <a:ext cx="3315554" cy="543418"/>
              </a:xfrm>
              <a:prstGeom prst="rect">
                <a:avLst/>
              </a:prstGeom>
              <a:blipFill>
                <a:blip r:embed="rId2"/>
                <a:stretch>
                  <a:fillRect t="-9091" b="-15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/>
          <p:cNvSpPr txBox="1"/>
          <p:nvPr/>
        </p:nvSpPr>
        <p:spPr>
          <a:xfrm>
            <a:off x="792858" y="2437957"/>
            <a:ext cx="2682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Momentum and Continuity: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92858" y="3393344"/>
            <a:ext cx="1774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+mj-lt"/>
              </a:rPr>
              <a:t>Nodal Projection:</a:t>
            </a:r>
            <a:endParaRPr lang="en-US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6470551" y="2321028"/>
                <a:ext cx="2221432" cy="29258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𝐴</m:t>
                      </m:r>
                      <m:acc>
                        <m:accPr>
                          <m:chr m:val="̂"/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charset="0"/>
                            </a:rPr>
                            <m:t>𝑢</m:t>
                          </m:r>
                        </m:e>
                      </m:acc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charset="0"/>
                            </a:rPr>
                            <m:t>𝑓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</a:rPr>
                        <m:t>𝑓</m:t>
                      </m:r>
                      <m:r>
                        <a:rPr lang="en-US" b="0" i="1" smtClean="0">
                          <a:latin typeface="Cambria Math" charset="0"/>
                        </a:rPr>
                        <m:t>−</m:t>
                      </m:r>
                      <m:r>
                        <a:rPr lang="en-US" b="0" i="1" smtClean="0">
                          <a:latin typeface="Cambria Math" charset="0"/>
                        </a:rPr>
                        <m:t>𝐺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𝑝</m:t>
                          </m:r>
                        </m:e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0551" y="2321028"/>
                <a:ext cx="2221432" cy="292581"/>
              </a:xfrm>
              <a:prstGeom prst="rect">
                <a:avLst/>
              </a:prstGeom>
              <a:blipFill>
                <a:blip r:embed="rId3"/>
                <a:stretch>
                  <a:fillRect t="-16667" b="-3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6355989" y="2691030"/>
                <a:ext cx="299006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𝐷</m:t>
                      </m:r>
                      <m:acc>
                        <m:accPr>
                          <m:chr m:val="̂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charset="0"/>
                            </a:rPr>
                            <m:t>𝑢</m:t>
                          </m:r>
                        </m:e>
                      </m:acc>
                      <m:r>
                        <a:rPr lang="en-US" b="0" i="1" smtClean="0">
                          <a:latin typeface="Cambria Math" charset="0"/>
                        </a:rPr>
                        <m:t>−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𝜏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𝐿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𝑝</m:t>
                          </m:r>
                        </m:e>
                        <m:sup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+1</m:t>
                          </m:r>
                        </m:sup>
                      </m:sSup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−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𝑝</m:t>
                          </m:r>
                        </m:e>
                        <m:sup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</m:t>
                          </m:r>
                        </m:sup>
                      </m:sSup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  <m:r>
                        <a:rPr lang="en-US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5989" y="2691030"/>
                <a:ext cx="2990068" cy="276999"/>
              </a:xfrm>
              <a:prstGeom prst="rect">
                <a:avLst/>
              </a:prstGeom>
              <a:blipFill>
                <a:blip r:embed="rId4"/>
                <a:stretch>
                  <a:fillRect t="-13043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Left Brace 18"/>
          <p:cNvSpPr/>
          <p:nvPr/>
        </p:nvSpPr>
        <p:spPr>
          <a:xfrm>
            <a:off x="6272073" y="2299050"/>
            <a:ext cx="381964" cy="69105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6164690" y="3320329"/>
                <a:ext cx="290751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𝑢</m:t>
                          </m:r>
                        </m:e>
                        <m:sup>
                          <m:r>
                            <a:rPr lang="en-US" i="1">
                              <a:latin typeface="Cambria Math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+</m:t>
                          </m:r>
                          <m:r>
                            <a:rPr lang="en-US" i="1">
                              <a:latin typeface="Cambria Math" charset="0"/>
                            </a:rPr>
                            <m:t>1</m:t>
                          </m:r>
                        </m:sup>
                      </m:sSup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charset="0"/>
                            </a:rPr>
                            <m:t>𝑢</m:t>
                          </m:r>
                        </m:e>
                      </m:acc>
                      <m:r>
                        <a:rPr lang="en-US" b="0" i="1" smtClean="0">
                          <a:latin typeface="Cambria Math" charset="0"/>
                        </a:rPr>
                        <m:t>−</m:t>
                      </m:r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𝜏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𝐺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𝑝</m:t>
                          </m:r>
                        </m:e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+1</m:t>
                          </m:r>
                        </m:sup>
                      </m:sSup>
                      <m:r>
                        <a:rPr lang="en-US" b="0" i="1" smtClean="0">
                          <a:latin typeface="Cambria Math" charset="0"/>
                        </a:rPr>
                        <m:t>−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𝑝</m:t>
                          </m:r>
                        </m:e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𝑛</m:t>
                          </m:r>
                        </m:sup>
                      </m:sSup>
                      <m:r>
                        <a:rPr lang="en-US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4690" y="3320329"/>
                <a:ext cx="2907510" cy="276999"/>
              </a:xfrm>
              <a:prstGeom prst="rect">
                <a:avLst/>
              </a:prstGeom>
              <a:blipFill>
                <a:blip r:embed="rId5"/>
                <a:stretch>
                  <a:fillRect t="-13043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6164690" y="3621062"/>
                <a:ext cx="290751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𝑝</m:t>
                          </m:r>
                        </m:e>
                        <m:sup>
                          <m:r>
                            <a:rPr lang="en-US" i="1">
                              <a:latin typeface="Cambria Math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+</m:t>
                          </m:r>
                          <m:r>
                            <a:rPr lang="en-US" i="1">
                              <a:latin typeface="Cambria Math" charset="0"/>
                            </a:rPr>
                            <m:t>1</m:t>
                          </m:r>
                        </m:sup>
                      </m:sSup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𝑝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4690" y="3621062"/>
                <a:ext cx="2907510" cy="276999"/>
              </a:xfrm>
              <a:prstGeom prst="rect">
                <a:avLst/>
              </a:prstGeom>
              <a:blipFill>
                <a:blip r:embed="rId6"/>
                <a:stretch>
                  <a:fillRect t="-18182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Left Brace 21"/>
          <p:cNvSpPr/>
          <p:nvPr/>
        </p:nvSpPr>
        <p:spPr>
          <a:xfrm>
            <a:off x="5893549" y="3181792"/>
            <a:ext cx="381964" cy="69105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1516807" y="4599159"/>
                <a:ext cx="5137230" cy="6163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charset="0"/>
                                  </a:rPr>
                                  <m:t>𝐴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𝐺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𝐷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mr-I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𝑢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mr-I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𝑝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charset="0"/>
                                  </a:rPr>
                                  <m:t>𝑓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d>
                                  <m:dPr>
                                    <m:ctrlPr>
                                      <a:rPr lang="mr-I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charset="0"/>
                                      </a:rPr>
                                      <m:t>𝐼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−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𝐴</m:t>
                                    </m:r>
                                    <m:r>
                                      <a:rPr lang="en-US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𝜏</m:t>
                                    </m:r>
                                  </m:e>
                                </m:d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charset="0"/>
                                  </a:rPr>
                                  <m:t>𝐺</m:t>
                                </m:r>
                                <m:sSup>
                                  <m:sSupPr>
                                    <m:ctrlPr>
                                      <a:rPr lang="mr-I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(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𝑝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+1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mr-I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𝑝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𝑛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mr-I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𝜏</m:t>
                                    </m:r>
                                    <m:d>
                                      <m:dPr>
                                        <m:ctrlPr>
                                          <a:rPr lang="mr-IN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latin typeface="Cambria Math" charset="0"/>
                                          </a:rPr>
                                          <m:t>𝐿</m:t>
                                        </m:r>
                                        <m:r>
                                          <a:rPr lang="en-US" b="0" i="1" smtClean="0">
                                            <a:latin typeface="Cambria Math" charset="0"/>
                                          </a:rPr>
                                          <m:t>−</m:t>
                                        </m:r>
                                        <m:r>
                                          <a:rPr lang="en-US" b="0" i="1" smtClean="0">
                                            <a:latin typeface="Cambria Math" charset="0"/>
                                          </a:rPr>
                                          <m:t>𝐷𝐺</m:t>
                                        </m:r>
                                      </m:e>
                                    </m:d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(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𝑝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+1</m:t>
                                    </m:r>
                                  </m:sup>
                                </m:sSup>
                                <m:r>
                                  <a:rPr lang="en-US" i="1">
                                    <a:latin typeface="Cambria Math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mr-I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𝑝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𝑛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)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6807" y="4599159"/>
                <a:ext cx="5137230" cy="616387"/>
              </a:xfrm>
              <a:prstGeom prst="rect">
                <a:avLst/>
              </a:prstGeom>
              <a:blipFill>
                <a:blip r:embed="rId7"/>
                <a:stretch>
                  <a:fillRect b="-1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2858972" y="2356043"/>
                <a:ext cx="3968188" cy="57797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charset="0"/>
                                  </a:rPr>
                                  <m:t>𝐴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𝐷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solidFill>
                                      <a:schemeClr val="accent4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𝜏</m:t>
                                </m:r>
                                <m:r>
                                  <a:rPr lang="en-US" b="0" i="1" smtClean="0">
                                    <a:solidFill>
                                      <a:schemeClr val="accent4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𝐿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acc>
                                  <m:accPr>
                                    <m:chr m:val="̂"/>
                                    <m:ctrlPr>
                                      <a:rPr lang="mr-I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𝑢</m:t>
                                    </m:r>
                                  </m:e>
                                </m:acc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mr-I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𝑝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acc>
                                  <m:accPr>
                                    <m:chr m:val="̂"/>
                                    <m:ctrlPr>
                                      <a:rPr lang="mr-I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𝑓</m:t>
                                    </m:r>
                                  </m:e>
                                </m:acc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−</m:t>
                                </m:r>
                                <m:r>
                                  <a:rPr lang="en-US" i="1" smtClean="0">
                                    <a:solidFill>
                                      <a:schemeClr val="accent4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𝜏</m:t>
                                </m:r>
                                <m:r>
                                  <a:rPr lang="en-US" i="1" smtClean="0">
                                    <a:solidFill>
                                      <a:schemeClr val="accent4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𝐿</m:t>
                                </m:r>
                                <m:sSup>
                                  <m:sSupPr>
                                    <m:ctrlPr>
                                      <a:rPr lang="en-US" i="1" smtClean="0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4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𝑝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chemeClr val="accent4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𝑛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8972" y="2356043"/>
                <a:ext cx="3968188" cy="577979"/>
              </a:xfrm>
              <a:prstGeom prst="rect">
                <a:avLst/>
              </a:prstGeom>
              <a:blipFill>
                <a:blip r:embed="rId8"/>
                <a:stretch>
                  <a:fillRect t="-10870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TextBox 47"/>
          <p:cNvSpPr txBox="1"/>
          <p:nvPr/>
        </p:nvSpPr>
        <p:spPr>
          <a:xfrm>
            <a:off x="6799559" y="4235304"/>
            <a:ext cx="188776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  <a:latin typeface="+mj-lt"/>
              </a:rPr>
              <a:t>Examples: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chemeClr val="accent4"/>
                </a:solidFill>
                <a:latin typeface="+mj-lt"/>
              </a:rPr>
              <a:t>Dwyer (1990)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chemeClr val="accent4"/>
                </a:solidFill>
                <a:latin typeface="+mj-lt"/>
              </a:rPr>
              <a:t>Almgren (2000)</a:t>
            </a:r>
          </a:p>
        </p:txBody>
      </p:sp>
    </p:spTree>
    <p:extLst>
      <p:ext uri="{BB962C8B-B14F-4D97-AF65-F5344CB8AC3E}">
        <p14:creationId xmlns:p14="http://schemas.microsoft.com/office/powerpoint/2010/main" val="1967949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Sandia2018_4x3">
  <a:themeElements>
    <a:clrScheme name="Sandia 2018">
      <a:dk1>
        <a:srgbClr val="000000"/>
      </a:dk1>
      <a:lt1>
        <a:srgbClr val="FFFFFF"/>
      </a:lt1>
      <a:dk2>
        <a:srgbClr val="005376"/>
      </a:dk2>
      <a:lt2>
        <a:srgbClr val="E7E6E6"/>
      </a:lt2>
      <a:accent1>
        <a:srgbClr val="008E74"/>
      </a:accent1>
      <a:accent2>
        <a:srgbClr val="6CB312"/>
      </a:accent2>
      <a:accent3>
        <a:srgbClr val="FFA033"/>
      </a:accent3>
      <a:accent4>
        <a:srgbClr val="A92C00"/>
      </a:accent4>
      <a:accent5>
        <a:srgbClr val="7D0D7C"/>
      </a:accent5>
      <a:accent6>
        <a:srgbClr val="00ADD0"/>
      </a:accent6>
      <a:hlink>
        <a:srgbClr val="0563C1"/>
      </a:hlink>
      <a:folHlink>
        <a:srgbClr val="954F72"/>
      </a:folHlink>
    </a:clrScheme>
    <a:fontScheme name="Garamond-Trebuchet MS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ndia2018" id="{0FFEE870-C493-D14B-ABEE-ECDD0A28A84D}" vid="{651A9348-1C84-5A4F-98B3-A94AD4D118C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Sandia2018</Template>
  <TotalTime>3985</TotalTime>
  <Words>1736</Words>
  <Application>Microsoft Macintosh PowerPoint</Application>
  <PresentationFormat>On-screen Show (4:3)</PresentationFormat>
  <Paragraphs>296</Paragraphs>
  <Slides>18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8" baseType="lpstr">
      <vt:lpstr>Arial</vt:lpstr>
      <vt:lpstr>Calibri</vt:lpstr>
      <vt:lpstr>Cambria Math</vt:lpstr>
      <vt:lpstr>Garamond</vt:lpstr>
      <vt:lpstr>Gill Sans MT</vt:lpstr>
      <vt:lpstr>symbol</vt:lpstr>
      <vt:lpstr>symbol</vt:lpstr>
      <vt:lpstr>Trebuchet MS</vt:lpstr>
      <vt:lpstr>Wingdings</vt:lpstr>
      <vt:lpstr>Sandia2018_4x3</vt:lpstr>
      <vt:lpstr>Stanford ME469: Splitting and Stabilization Errors</vt:lpstr>
      <vt:lpstr>Splitting and Stabilization Errors: Outline</vt:lpstr>
      <vt:lpstr>Introduction to Block Matrix Form</vt:lpstr>
      <vt:lpstr>Introduction to Block Matrix Form for Fluids</vt:lpstr>
      <vt:lpstr>Introduction to Block Matrix Form</vt:lpstr>
      <vt:lpstr>Recall Mesh Structure… ”co-located”, or “equal-order”</vt:lpstr>
      <vt:lpstr>Staggered…..</vt:lpstr>
      <vt:lpstr>Staggered…..</vt:lpstr>
      <vt:lpstr>Incremental Pressure-Projection    without Pressure Stabilization</vt:lpstr>
      <vt:lpstr>The Role of Pressure Stabilization (L!=DG) in an Equal-Order Approach</vt:lpstr>
      <vt:lpstr>Incremental Approximate Pressure-Projection   with Pressure Stabilization Errors</vt:lpstr>
      <vt:lpstr>Non-Incremental Pressure-Projection: “Pressure-Free”    with or without Pressure Stabilization</vt:lpstr>
      <vt:lpstr>Sensitivity to chosen t</vt:lpstr>
      <vt:lpstr>Monolithic Staggered or Equal-order Interpolation (Collocated)</vt:lpstr>
      <vt:lpstr>The Choice of the B1 can Vary by The Method..</vt:lpstr>
      <vt:lpstr>Code Verification To Establish Accuracy</vt:lpstr>
      <vt:lpstr>Splitting and Stabilization Errors: Conclusion</vt:lpstr>
      <vt:lpstr>Weak vs Strong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Domino, Stefan Paul</cp:lastModifiedBy>
  <cp:revision>135</cp:revision>
  <cp:lastPrinted>2018-08-23T01:14:34Z</cp:lastPrinted>
  <dcterms:created xsi:type="dcterms:W3CDTF">2017-10-14T01:15:26Z</dcterms:created>
  <dcterms:modified xsi:type="dcterms:W3CDTF">2022-03-22T18:52:50Z</dcterms:modified>
</cp:coreProperties>
</file>